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3" r:id="rId1"/>
  </p:sldMasterIdLst>
  <p:notesMasterIdLst>
    <p:notesMasterId r:id="rId28"/>
  </p:notesMasterIdLst>
  <p:sldIdLst>
    <p:sldId id="256" r:id="rId2"/>
    <p:sldId id="279" r:id="rId3"/>
    <p:sldId id="267" r:id="rId4"/>
    <p:sldId id="258" r:id="rId5"/>
    <p:sldId id="268" r:id="rId6"/>
    <p:sldId id="257" r:id="rId7"/>
    <p:sldId id="270" r:id="rId8"/>
    <p:sldId id="260" r:id="rId9"/>
    <p:sldId id="271" r:id="rId10"/>
    <p:sldId id="262" r:id="rId11"/>
    <p:sldId id="269" r:id="rId12"/>
    <p:sldId id="259" r:id="rId13"/>
    <p:sldId id="272" r:id="rId14"/>
    <p:sldId id="261" r:id="rId15"/>
    <p:sldId id="280" r:id="rId16"/>
    <p:sldId id="263" r:id="rId17"/>
    <p:sldId id="273" r:id="rId18"/>
    <p:sldId id="264" r:id="rId19"/>
    <p:sldId id="281" r:id="rId20"/>
    <p:sldId id="282" r:id="rId21"/>
    <p:sldId id="283" r:id="rId22"/>
    <p:sldId id="274" r:id="rId23"/>
    <p:sldId id="275" r:id="rId24"/>
    <p:sldId id="276" r:id="rId25"/>
    <p:sldId id="277" r:id="rId26"/>
    <p:sldId id="278" r:id="rId27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88" y="72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598272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0" marR="0" indent="0" algn="l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r>
              <a:rPr lang="en-US" sz="14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Chinese worked on U.S. west coast building first railroad to span across the United States 1869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url?sa=i&amp;rct=j&amp;q=blank%20map%20u.s.&amp;source=images&amp;cd=&amp;cad=rja&amp;uact=8&amp;docid=tcd2CWaEklg2EM&amp;tbnid=JiZjin1aAEo5vM:&amp;ved=0CAcQjRw&amp;url=http://commons.wikimedia.org/wiki/File:Blank_US_map_borders.svg&amp;ei=o-MZVKyJEs24ogSB3oLgDA&amp;bvm=bv.75097201,d.cGE&amp;psig=AFQjCNEk7Q_TysyRPepHr5p6EVIhS2ottA&amp;ust=1411069215485806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jpeg"/><Relationship Id="rId2" Type="http://schemas.openxmlformats.org/officeDocument/2006/relationships/hyperlink" Target="http://www.google.com/url?sa=i&amp;rct=j&amp;q=israel&amp;source=images&amp;cd=&amp;cad=rja&amp;uact=8&amp;docid=b74agdyXIN2IdM&amp;tbnid=wnfU4vv9SculoM:&amp;ved=0CAcQjRw&amp;url=http://en.wikipedia.org/wiki/Flag_of_Israel&amp;ei=iO8ZVKKfGIrAigLw4oCIAQ&amp;bvm=bv.75097201,d.cGE&amp;psig=AFQjCNH0WETaTEF_AG4k6aGu4mxqPPsehA&amp;ust=141107226173878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jewish+diaspora&amp;source=images&amp;cd=&amp;cad=rja&amp;uact=8&amp;docid=xEKtCOqSYZjjQM&amp;tbnid=d1EFv_BBg2UAyM:&amp;ved=0CAcQjRw&amp;url=http://www.lloydjohnson.org/category/how-israel-happened/&amp;ei=EfAZVIqDJKSujAKq4oCoBQ&amp;bvm=bv.75097201,d.cGU&amp;psig=AFQjCNF-X0EGuUjzS_ZDUDq9YTgaiq_deQ&amp;ust=1411072373739206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://www.google.com/url?sa=i&amp;rct=j&amp;q=israel&amp;source=images&amp;cd=&amp;cad=rja&amp;uact=8&amp;docid=Co66kPoB2e-S8M&amp;tbnid=7OJwGbU_MmwaqM:&amp;ved=0CAcQjRw&amp;url=http://shmuley.com/2014/09/05/we-need-your-help-to-support-israel/&amp;ei=n-8ZVPOGDeWEjALf7YEo&amp;bvm=bv.75097201,d.cGE&amp;psig=AFQjCNH0WETaTEF_AG4k6aGu4mxqPPsehA&amp;ust=141107226173878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com/url?sa=i&amp;rct=j&amp;q=north+africans+and+middle+easterners+to+europe&amp;source=images&amp;cd=&amp;cad=rja&amp;uact=8&amp;docid=NhRzR1lN_drgxM&amp;tbnid=CzoZsWauHfNo1M:&amp;ved=0CAcQjRw&amp;url=http://www.wwnorton.com/college/history/america7_brief/content/imaps/ch33/33_03/print.htm&amp;ei=zwAaVNzLNai7jAKMkICgDQ&amp;bvm=bv.75097201,d.cGE&amp;psig=AFQjCNFZV3uoUrRNRoucUrGKd6PILsliUg&amp;ust=1411076408464809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6650" y="4233325"/>
            <a:ext cx="2921000" cy="28045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987497" y="1295400"/>
            <a:ext cx="7588867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Eleven Great</a:t>
            </a:r>
          </a:p>
          <a:p>
            <a:pPr algn="ctr"/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Modern Migrations</a:t>
            </a:r>
            <a:endParaRPr 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610300" y="228600"/>
            <a:ext cx="9015574" cy="162730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sp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China to Southeastern Asia, West United States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10300" y="1913800"/>
            <a:ext cx="4358900" cy="4418646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spAutoFit/>
          </a:bodyPr>
          <a:lstStyle/>
          <a:p>
            <a:pPr marL="457200" marR="0" indent="-45720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sym typeface="Arial"/>
              </a:rPr>
              <a:t>Singapore is a Chinese country which began as a trading outpost</a:t>
            </a:r>
          </a:p>
          <a:p>
            <a:pPr marL="457200" marR="0" indent="-45720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Vancouver, BC and San Francisco have huge Chinatowns</a:t>
            </a:r>
            <a:endParaRPr sz="2800" dirty="0">
              <a:solidFill>
                <a:schemeClr val="tx1"/>
              </a:solidFill>
              <a:sym typeface="Arial"/>
            </a:endParaRPr>
          </a:p>
          <a:p>
            <a:pPr marL="381000" marR="0" lvl="0" indent="-333022" algn="l">
              <a:lnSpc>
                <a:spcPct val="120000"/>
              </a:lnSpc>
              <a:spcBef>
                <a:spcPts val="802"/>
              </a:spcBef>
              <a:spcAft>
                <a:spcPts val="0"/>
              </a:spcAft>
              <a:buClr>
                <a:srgbClr val="996633"/>
              </a:buClr>
              <a:buSzPct val="101010"/>
              <a:buFont typeface="Arial"/>
              <a:buChar char="●"/>
            </a:pPr>
            <a:r>
              <a:rPr lang="en-US" sz="2800" dirty="0">
                <a:solidFill>
                  <a:schemeClr val="tx1"/>
                </a:solidFill>
                <a:sym typeface="Arial"/>
              </a:rPr>
              <a:t>Textile Manufacturing</a:t>
            </a:r>
          </a:p>
          <a:p>
            <a:pPr marL="381000" marR="0" lvl="0" indent="-333022" algn="l">
              <a:lnSpc>
                <a:spcPct val="120000"/>
              </a:lnSpc>
              <a:spcBef>
                <a:spcPts val="802"/>
              </a:spcBef>
              <a:spcAft>
                <a:spcPts val="0"/>
              </a:spcAft>
              <a:buClr>
                <a:srgbClr val="996633"/>
              </a:buClr>
              <a:buSzPct val="101010"/>
              <a:buFont typeface="Arial"/>
              <a:buChar char="●"/>
            </a:pPr>
            <a:r>
              <a:rPr lang="en-US" sz="2800" dirty="0">
                <a:solidFill>
                  <a:schemeClr val="tx1"/>
                </a:solidFill>
                <a:sym typeface="Arial"/>
              </a:rPr>
              <a:t>Construction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5125" y="2362200"/>
            <a:ext cx="2855400" cy="34395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6872800" y="5943600"/>
            <a:ext cx="2855400" cy="1554272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t" anchorCtr="0">
            <a:spAutoFit/>
          </a:bodyPr>
          <a:lstStyle/>
          <a:p>
            <a:pPr marL="0" marR="0" indent="0" algn="ctr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Chinese worked on U.S. west coast building first railroad to span across the United States, 1869</a:t>
            </a:r>
          </a:p>
          <a:p>
            <a:pPr marL="0" marR="0" indent="0" algn="l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chall\Desktop\Ten Modern Migrations\TEN\Slide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75000" y="381000"/>
            <a:ext cx="3810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89200" y="262235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TOP ELEVEN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39213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63353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sp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b="1" dirty="0">
                <a:solidFill>
                  <a:srgbClr val="996633"/>
                </a:solidFill>
                <a:latin typeface="Arial"/>
                <a:ea typeface="Arial"/>
                <a:cs typeface="Arial"/>
                <a:sym typeface="Arial"/>
              </a:rPr>
              <a:t>British Isles to South Africa and Australia</a:t>
            </a:r>
            <a:r>
              <a:rPr lang="en-US" sz="4444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508000" y="2133600"/>
            <a:ext cx="4926900" cy="4980338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t" anchorCtr="0">
            <a:spAutoFit/>
          </a:bodyPr>
          <a:lstStyle/>
          <a:p>
            <a:pPr marL="589845" marR="0" lvl="0" indent="-457200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Arial" panose="020B0604020202020204" pitchFamily="34" charset="0"/>
              <a:buChar char="•"/>
            </a:pPr>
            <a:r>
              <a:rPr lang="en-US" sz="311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Australia, New Zealand, and South Africa all speak English</a:t>
            </a:r>
          </a:p>
          <a:p>
            <a:pPr marL="589845" marR="0" lvl="0" indent="-457200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Arial" panose="020B0604020202020204" pitchFamily="34" charset="0"/>
              <a:buChar char="•"/>
            </a:pPr>
            <a:r>
              <a:rPr lang="en-US" sz="3111" dirty="0" smtClean="0"/>
              <a:t>British Empire (Commonwealth)</a:t>
            </a:r>
          </a:p>
          <a:p>
            <a:pPr marL="589845" marR="0" lvl="0" indent="-457200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Arial" panose="020B0604020202020204" pitchFamily="34" charset="0"/>
              <a:buChar char="•"/>
            </a:pPr>
            <a:r>
              <a:rPr lang="en-US" sz="311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Voluntary Movement</a:t>
            </a:r>
          </a:p>
          <a:p>
            <a:pPr marL="589845" marR="0" lvl="0" indent="-457200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Arial" panose="020B0604020202020204" pitchFamily="34" charset="0"/>
              <a:buChar char="•"/>
            </a:pPr>
            <a:r>
              <a:rPr lang="en-US" sz="311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Industrial Revolution</a:t>
            </a:r>
          </a:p>
          <a:p>
            <a:pPr marL="589845" marR="0" lvl="0" indent="-457200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Arial" panose="020B0604020202020204" pitchFamily="34" charset="0"/>
              <a:buChar char="•"/>
            </a:pPr>
            <a:r>
              <a:rPr lang="en-US" sz="311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Mercantilism</a:t>
            </a:r>
            <a:endParaRPr lang="en-US" sz="311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Shape 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8200" y="2209800"/>
            <a:ext cx="3767649" cy="503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chall\Desktop\Ten Modern Migrations\TEN\Slide2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75000" y="381000"/>
            <a:ext cx="3810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89200" y="262235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TOP ELEVEN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872524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400" y="296325"/>
            <a:ext cx="9165149" cy="12911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615575" y="361575"/>
            <a:ext cx="9005000" cy="12333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spAutoFit/>
          </a:bodyPr>
          <a:lstStyle/>
          <a:p>
            <a:pPr marL="0" marR="0" indent="0" algn="ctr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 b="1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From India to South Africa, Fiji, Mauritius, Trinidad, Myanmar, Malaysia &amp; British Guiana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10300" y="1829151"/>
            <a:ext cx="5917500" cy="3699474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t" anchorCtr="0">
            <a:spAutoFit/>
          </a:bodyPr>
          <a:lstStyle/>
          <a:p>
            <a:pPr marL="675923" marR="0" lvl="0" indent="-57150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Arial"/>
              </a:rPr>
              <a:t>Slavery abolished by Britain-indentured Indians went into the Empire to work</a:t>
            </a:r>
            <a:endParaRPr lang="en-US" sz="3200" dirty="0"/>
          </a:p>
          <a:p>
            <a:pPr marL="675923" marR="0" lvl="0" indent="-57150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sym typeface="Arial"/>
              </a:rPr>
              <a:t>22 million-10 are Indian Citizens the rest are of Indian origin</a:t>
            </a:r>
          </a:p>
        </p:txBody>
      </p:sp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9000" y="1981201"/>
            <a:ext cx="1041400" cy="190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2950" y="5486400"/>
            <a:ext cx="1333500" cy="139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t3.gstatic.com/images?q=tbn:ANd9GcTK0BpAs4sahdYx4552a_PwY7LHh9qUHcUSTFaRD-O0DO5Cgp3m:upload.wikimedia.org/wikipedia/commons/c/ca/Blank_US_map_borders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066800"/>
            <a:ext cx="8458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260600" y="3352800"/>
            <a:ext cx="5181600" cy="76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084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63353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sp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FF9933"/>
                </a:solidFill>
                <a:latin typeface="Arial"/>
                <a:ea typeface="Arial"/>
                <a:cs typeface="Arial"/>
                <a:sym typeface="Arial"/>
              </a:rPr>
              <a:t>From Eastern North America to Western United States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10300" y="1829150"/>
            <a:ext cx="4358900" cy="3180038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spAutoFit/>
          </a:bodyPr>
          <a:lstStyle/>
          <a:p>
            <a:pPr marL="381000" marR="0" lvl="0" indent="-248355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Arial"/>
              <a:buChar char="●"/>
            </a:pPr>
            <a:r>
              <a:rPr lang="en-US" sz="311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Pioneers</a:t>
            </a:r>
          </a:p>
          <a:p>
            <a:pPr marL="381000" marR="0" lvl="0" indent="-248355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Arial"/>
              <a:buChar char="●"/>
            </a:pPr>
            <a:r>
              <a:rPr lang="en-US" sz="3111" dirty="0" smtClean="0"/>
              <a:t>Homestead Act</a:t>
            </a:r>
            <a:endParaRPr sz="311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Arial"/>
              <a:buChar char="●"/>
            </a:pP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Gold </a:t>
            </a:r>
            <a:r>
              <a:rPr lang="en-US" sz="311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Rush</a:t>
            </a:r>
            <a:endParaRPr sz="311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Arial"/>
              <a:buChar char="●"/>
            </a:pP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Dust </a:t>
            </a:r>
            <a:r>
              <a:rPr lang="en-US" sz="311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Bowl</a:t>
            </a:r>
            <a:endParaRPr sz="311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Arial"/>
              <a:buChar char="●"/>
            </a:pP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Railroads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4200" y="2057400"/>
            <a:ext cx="1633498" cy="2012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0200" y="2070653"/>
            <a:ext cx="1219200" cy="1663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99400" y="5545662"/>
            <a:ext cx="2106075" cy="132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99200" y="4357528"/>
            <a:ext cx="1371600" cy="18330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102300" y="6655150"/>
            <a:ext cx="10031574" cy="989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spAutoFit/>
          </a:bodyPr>
          <a:lstStyle/>
          <a:p>
            <a:pPr marL="0" marR="0" indent="0" algn="ctr">
              <a:lnSpc>
                <a:spcPct val="1199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9933"/>
                </a:solidFill>
                <a:latin typeface="Arial"/>
                <a:ea typeface="Arial"/>
                <a:cs typeface="Arial"/>
                <a:sym typeface="Arial"/>
              </a:rPr>
              <a:t>Manifest Destiny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chall\Desktop\Ten Modern Migrations\TEN\Slide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75000" y="381000"/>
            <a:ext cx="3810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89200" y="262235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TOP ELEVEN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338585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610300" y="152400"/>
            <a:ext cx="9015574" cy="120449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sp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Western Russia to Central Asia and Siberia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0" y="1179183"/>
            <a:ext cx="7442200" cy="6974217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t" anchorCtr="0">
            <a:spAutoFit/>
          </a:bodyPr>
          <a:lstStyle/>
          <a:p>
            <a:pPr marL="589845" marR="0" lvl="0" indent="-457200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sym typeface="Arial"/>
              </a:rPr>
              <a:t>Begins with Peter the Great’s conquests and continues through the Soviet resettlement of Russians throughout the Soviet Union</a:t>
            </a:r>
          </a:p>
          <a:p>
            <a:pPr marL="589845" marR="0" lvl="0" indent="-457200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Arial" panose="020B0604020202020204" pitchFamily="34" charset="0"/>
              <a:buChar char="•"/>
            </a:pPr>
            <a:r>
              <a:rPr lang="en-US" sz="2400" dirty="0" smtClean="0"/>
              <a:t>Russia is the lingua franca of Central Asia and the Caucasus</a:t>
            </a:r>
          </a:p>
          <a:p>
            <a:pPr marL="589845" marR="0" lvl="0" indent="-457200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sym typeface="Arial"/>
              </a:rPr>
              <a:t>Russians now migrating BACK to </a:t>
            </a:r>
            <a:r>
              <a:rPr lang="en-US" sz="2400" dirty="0" smtClean="0"/>
              <a:t>European Russia from these areas</a:t>
            </a:r>
          </a:p>
          <a:p>
            <a:pPr marL="589845" marR="0" lvl="0" indent="-457200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sym typeface="Arial"/>
              </a:rPr>
              <a:t>Reservations </a:t>
            </a:r>
            <a:r>
              <a:rPr lang="en-US" sz="2400" dirty="0">
                <a:solidFill>
                  <a:srgbClr val="000000"/>
                </a:solidFill>
                <a:sym typeface="Arial"/>
              </a:rPr>
              <a:t>for Native Siberians </a:t>
            </a:r>
            <a:endParaRPr lang="en-US" sz="2400" dirty="0" smtClean="0">
              <a:solidFill>
                <a:srgbClr val="000000"/>
              </a:solidFill>
              <a:sym typeface="Arial"/>
            </a:endParaRPr>
          </a:p>
          <a:p>
            <a:pPr marL="589845" marR="0" lvl="0" indent="-457200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sym typeface="Arial"/>
              </a:rPr>
              <a:t>Central Asia: factories</a:t>
            </a:r>
          </a:p>
          <a:p>
            <a:pPr marL="589845" marR="0" lvl="0" indent="-457200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sym typeface="Arial"/>
              </a:rPr>
              <a:t>Siberia</a:t>
            </a:r>
            <a:r>
              <a:rPr lang="en-US" sz="2400" dirty="0">
                <a:solidFill>
                  <a:srgbClr val="000000"/>
                </a:solidFill>
                <a:sym typeface="Arial"/>
              </a:rPr>
              <a:t>: rich in natural resources </a:t>
            </a:r>
          </a:p>
          <a:p>
            <a:pPr marL="0" marR="0" indent="0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000000"/>
                </a:solidFill>
                <a:sym typeface="Arial"/>
              </a:rPr>
              <a:t>	- Fossil </a:t>
            </a:r>
            <a:r>
              <a:rPr lang="en-US" sz="2400" dirty="0">
                <a:solidFill>
                  <a:srgbClr val="000000"/>
                </a:solidFill>
                <a:sym typeface="Arial"/>
              </a:rPr>
              <a:t>Fuels </a:t>
            </a:r>
          </a:p>
          <a:p>
            <a:pPr marL="0" marR="0" indent="0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000000"/>
                </a:solidFill>
                <a:sym typeface="Arial"/>
              </a:rPr>
              <a:t>	- </a:t>
            </a:r>
            <a:r>
              <a:rPr lang="en-US" sz="2400" dirty="0">
                <a:solidFill>
                  <a:srgbClr val="000000"/>
                </a:solidFill>
                <a:sym typeface="Arial"/>
              </a:rPr>
              <a:t>Minerals</a:t>
            </a:r>
          </a:p>
          <a:p>
            <a:pPr marL="0" marR="0" indent="0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000000"/>
                </a:solidFill>
                <a:sym typeface="Arial"/>
              </a:rPr>
              <a:t>	- </a:t>
            </a:r>
            <a:r>
              <a:rPr lang="en-US" sz="2400" dirty="0">
                <a:solidFill>
                  <a:srgbClr val="000000"/>
                </a:solidFill>
                <a:sym typeface="Arial"/>
              </a:rPr>
              <a:t>Forests</a:t>
            </a:r>
          </a:p>
          <a:p>
            <a:pPr marL="0" marR="0" indent="0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2200" y="5638800"/>
            <a:ext cx="2290224" cy="1619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2200" y="2590800"/>
            <a:ext cx="2076450" cy="204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9550400" cy="914400"/>
          </a:xfrm>
        </p:spPr>
        <p:txBody>
          <a:bodyPr/>
          <a:lstStyle/>
          <a:p>
            <a:r>
              <a:rPr lang="en-US" dirty="0" smtClean="0"/>
              <a:t>From Russia, Arab countries in Middle East, and Ethiopia to Israel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209800"/>
            <a:ext cx="4699000" cy="510539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After Israel is created post WWII, Jews flow back to this area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Destabilizing force in a very volatile region</a:t>
            </a:r>
            <a:endParaRPr lang="en-US" dirty="0"/>
          </a:p>
        </p:txBody>
      </p:sp>
      <p:pic>
        <p:nvPicPr>
          <p:cNvPr id="3074" name="Picture 2" descr="http://t0.gstatic.com/images?q=tbn:ANd9GcRHbfxV1yFoprPyTIYJOHvtDlpnUBLzQUnB493SBqsva0muZkx_xQ:upload.wikimedia.org/wikipedia/commons/thumb/d/d4/Flag_of_Israel.svg/1280px-Flag_of_Israel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70" y="5017720"/>
            <a:ext cx="2886075" cy="209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0.gstatic.com/images?q=tbn:ANd9GcTOjwU1uRjhkBNKrrbNTdCtOfs4YGyIuCFWn1icOkng2UjhUn2Hog:shmuley.com/wp-content/uploads/2014/09/israel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4742307"/>
            <a:ext cx="3886200" cy="264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1.gstatic.com/images?q=tbn:ANd9GcR0GrzxKcBViX2DbBgmVRF3HGQuhZNpRT8MIpyfUwQPQ-deb7bI7g:69.195.124.124/~lloydjo1/wp-content/uploads/2013/04/jewish20diaspora.jpg%3Fw%3D300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835" y="1524000"/>
            <a:ext cx="4690165" cy="301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261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99596" y="1143001"/>
            <a:ext cx="9933404" cy="4544044"/>
            <a:chOff x="0" y="0"/>
            <a:chExt cx="9144000" cy="4251325"/>
          </a:xfrm>
        </p:grpSpPr>
        <p:pic>
          <p:nvPicPr>
            <p:cNvPr id="5" name="Picture 12" descr="8 great migrations -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425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Up Arrow 5"/>
            <p:cNvSpPr>
              <a:spLocks noChangeArrowheads="1"/>
            </p:cNvSpPr>
            <p:nvPr/>
          </p:nvSpPr>
          <p:spPr bwMode="auto">
            <a:xfrm>
              <a:off x="4671596" y="1091717"/>
              <a:ext cx="294930" cy="515963"/>
            </a:xfrm>
            <a:prstGeom prst="upArrow">
              <a:avLst>
                <a:gd name="adj1" fmla="val 50000"/>
                <a:gd name="adj2" fmla="val 49997"/>
              </a:avLst>
            </a:prstGeom>
            <a:solidFill>
              <a:srgbClr val="F79646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7" name="Bent Arrow 16"/>
            <p:cNvSpPr>
              <a:spLocks/>
            </p:cNvSpPr>
            <p:nvPr/>
          </p:nvSpPr>
          <p:spPr bwMode="auto">
            <a:xfrm rot="-3387240">
              <a:off x="1951596" y="1235261"/>
              <a:ext cx="498902" cy="1187973"/>
            </a:xfrm>
            <a:custGeom>
              <a:avLst/>
              <a:gdLst>
                <a:gd name="T0" fmla="*/ 0 w 498902"/>
                <a:gd name="T1" fmla="*/ 1187973 h 1187973"/>
                <a:gd name="T2" fmla="*/ 0 w 498902"/>
                <a:gd name="T3" fmla="*/ 301726 h 1187973"/>
                <a:gd name="T4" fmla="*/ 218270 w 498902"/>
                <a:gd name="T5" fmla="*/ 83456 h 1187973"/>
                <a:gd name="T6" fmla="*/ 374177 w 498902"/>
                <a:gd name="T7" fmla="*/ 83456 h 1187973"/>
                <a:gd name="T8" fmla="*/ 374177 w 498902"/>
                <a:gd name="T9" fmla="*/ 0 h 1187973"/>
                <a:gd name="T10" fmla="*/ 498902 w 498902"/>
                <a:gd name="T11" fmla="*/ 145819 h 1187973"/>
                <a:gd name="T12" fmla="*/ 374177 w 498902"/>
                <a:gd name="T13" fmla="*/ 291638 h 1187973"/>
                <a:gd name="T14" fmla="*/ 374177 w 498902"/>
                <a:gd name="T15" fmla="*/ 208182 h 1187973"/>
                <a:gd name="T16" fmla="*/ 218270 w 498902"/>
                <a:gd name="T17" fmla="*/ 208182 h 1187973"/>
                <a:gd name="T18" fmla="*/ 124726 w 498902"/>
                <a:gd name="T19" fmla="*/ 301726 h 1187973"/>
                <a:gd name="T20" fmla="*/ 124726 w 498902"/>
                <a:gd name="T21" fmla="*/ 1187973 h 1187973"/>
                <a:gd name="T22" fmla="*/ 0 w 498902"/>
                <a:gd name="T23" fmla="*/ 1187973 h 11879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98902" h="1187973">
                  <a:moveTo>
                    <a:pt x="0" y="1187973"/>
                  </a:moveTo>
                  <a:lnTo>
                    <a:pt x="0" y="301726"/>
                  </a:lnTo>
                  <a:cubicBezTo>
                    <a:pt x="0" y="181179"/>
                    <a:pt x="97723" y="83456"/>
                    <a:pt x="218270" y="83456"/>
                  </a:cubicBezTo>
                  <a:lnTo>
                    <a:pt x="374177" y="83456"/>
                  </a:lnTo>
                  <a:lnTo>
                    <a:pt x="374177" y="0"/>
                  </a:lnTo>
                  <a:lnTo>
                    <a:pt x="498902" y="145819"/>
                  </a:lnTo>
                  <a:lnTo>
                    <a:pt x="374177" y="291638"/>
                  </a:lnTo>
                  <a:lnTo>
                    <a:pt x="374177" y="208182"/>
                  </a:lnTo>
                  <a:lnTo>
                    <a:pt x="218270" y="208182"/>
                  </a:lnTo>
                  <a:cubicBezTo>
                    <a:pt x="166607" y="208182"/>
                    <a:pt x="124726" y="250063"/>
                    <a:pt x="124726" y="301726"/>
                  </a:cubicBezTo>
                  <a:lnTo>
                    <a:pt x="124726" y="1187973"/>
                  </a:lnTo>
                  <a:lnTo>
                    <a:pt x="0" y="1187973"/>
                  </a:lnTo>
                  <a:close/>
                </a:path>
              </a:pathLst>
            </a:custGeom>
            <a:solidFill>
              <a:srgbClr val="2D2D8A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" name="Bent Arrow 17"/>
            <p:cNvSpPr>
              <a:spLocks/>
            </p:cNvSpPr>
            <p:nvPr/>
          </p:nvSpPr>
          <p:spPr bwMode="auto">
            <a:xfrm rot="10800000" flipH="1">
              <a:off x="5048410" y="1038442"/>
              <a:ext cx="284764" cy="410529"/>
            </a:xfrm>
            <a:custGeom>
              <a:avLst/>
              <a:gdLst>
                <a:gd name="T0" fmla="*/ 0 w 284764"/>
                <a:gd name="T1" fmla="*/ 410529 h 410529"/>
                <a:gd name="T2" fmla="*/ 0 w 284764"/>
                <a:gd name="T3" fmla="*/ 160180 h 410529"/>
                <a:gd name="T4" fmla="*/ 124584 w 284764"/>
                <a:gd name="T5" fmla="*/ 35596 h 410529"/>
                <a:gd name="T6" fmla="*/ 213573 w 284764"/>
                <a:gd name="T7" fmla="*/ 35596 h 410529"/>
                <a:gd name="T8" fmla="*/ 213573 w 284764"/>
                <a:gd name="T9" fmla="*/ 0 h 410529"/>
                <a:gd name="T10" fmla="*/ 284764 w 284764"/>
                <a:gd name="T11" fmla="*/ 71191 h 410529"/>
                <a:gd name="T12" fmla="*/ 213573 w 284764"/>
                <a:gd name="T13" fmla="*/ 142382 h 410529"/>
                <a:gd name="T14" fmla="*/ 213573 w 284764"/>
                <a:gd name="T15" fmla="*/ 106787 h 410529"/>
                <a:gd name="T16" fmla="*/ 124584 w 284764"/>
                <a:gd name="T17" fmla="*/ 106787 h 410529"/>
                <a:gd name="T18" fmla="*/ 71191 w 284764"/>
                <a:gd name="T19" fmla="*/ 160180 h 410529"/>
                <a:gd name="T20" fmla="*/ 71191 w 284764"/>
                <a:gd name="T21" fmla="*/ 410529 h 410529"/>
                <a:gd name="T22" fmla="*/ 0 w 284764"/>
                <a:gd name="T23" fmla="*/ 410529 h 4105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4764" h="410529">
                  <a:moveTo>
                    <a:pt x="0" y="410529"/>
                  </a:moveTo>
                  <a:lnTo>
                    <a:pt x="0" y="160180"/>
                  </a:lnTo>
                  <a:cubicBezTo>
                    <a:pt x="0" y="91374"/>
                    <a:pt x="55778" y="35596"/>
                    <a:pt x="124584" y="35596"/>
                  </a:cubicBezTo>
                  <a:lnTo>
                    <a:pt x="213573" y="35596"/>
                  </a:lnTo>
                  <a:lnTo>
                    <a:pt x="213573" y="0"/>
                  </a:lnTo>
                  <a:lnTo>
                    <a:pt x="284764" y="71191"/>
                  </a:lnTo>
                  <a:lnTo>
                    <a:pt x="213573" y="142382"/>
                  </a:lnTo>
                  <a:lnTo>
                    <a:pt x="213573" y="106787"/>
                  </a:lnTo>
                  <a:lnTo>
                    <a:pt x="124584" y="106787"/>
                  </a:lnTo>
                  <a:cubicBezTo>
                    <a:pt x="95096" y="106787"/>
                    <a:pt x="71191" y="130692"/>
                    <a:pt x="71191" y="160180"/>
                  </a:cubicBezTo>
                  <a:lnTo>
                    <a:pt x="71191" y="410529"/>
                  </a:lnTo>
                  <a:lnTo>
                    <a:pt x="0" y="41052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" name="Left-Right-Up Arrow 18"/>
            <p:cNvSpPr>
              <a:spLocks/>
            </p:cNvSpPr>
            <p:nvPr/>
          </p:nvSpPr>
          <p:spPr bwMode="auto">
            <a:xfrm rot="4703519">
              <a:off x="5296428" y="1236539"/>
              <a:ext cx="325338" cy="238188"/>
            </a:xfrm>
            <a:custGeom>
              <a:avLst/>
              <a:gdLst>
                <a:gd name="T0" fmla="*/ 0 w 325338"/>
                <a:gd name="T1" fmla="*/ 178641 h 238188"/>
                <a:gd name="T2" fmla="*/ 59547 w 325338"/>
                <a:gd name="T3" fmla="*/ 119094 h 238188"/>
                <a:gd name="T4" fmla="*/ 59547 w 325338"/>
                <a:gd name="T5" fmla="*/ 148868 h 238188"/>
                <a:gd name="T6" fmla="*/ 132896 w 325338"/>
                <a:gd name="T7" fmla="*/ 148868 h 238188"/>
                <a:gd name="T8" fmla="*/ 132896 w 325338"/>
                <a:gd name="T9" fmla="*/ 59547 h 238188"/>
                <a:gd name="T10" fmla="*/ 103122 w 325338"/>
                <a:gd name="T11" fmla="*/ 59547 h 238188"/>
                <a:gd name="T12" fmla="*/ 162669 w 325338"/>
                <a:gd name="T13" fmla="*/ 0 h 238188"/>
                <a:gd name="T14" fmla="*/ 222216 w 325338"/>
                <a:gd name="T15" fmla="*/ 59547 h 238188"/>
                <a:gd name="T16" fmla="*/ 192443 w 325338"/>
                <a:gd name="T17" fmla="*/ 59547 h 238188"/>
                <a:gd name="T18" fmla="*/ 192443 w 325338"/>
                <a:gd name="T19" fmla="*/ 148868 h 238188"/>
                <a:gd name="T20" fmla="*/ 265791 w 325338"/>
                <a:gd name="T21" fmla="*/ 148868 h 238188"/>
                <a:gd name="T22" fmla="*/ 265791 w 325338"/>
                <a:gd name="T23" fmla="*/ 119094 h 238188"/>
                <a:gd name="T24" fmla="*/ 325338 w 325338"/>
                <a:gd name="T25" fmla="*/ 178641 h 238188"/>
                <a:gd name="T26" fmla="*/ 265791 w 325338"/>
                <a:gd name="T27" fmla="*/ 238188 h 238188"/>
                <a:gd name="T28" fmla="*/ 265791 w 325338"/>
                <a:gd name="T29" fmla="*/ 208415 h 238188"/>
                <a:gd name="T30" fmla="*/ 59547 w 325338"/>
                <a:gd name="T31" fmla="*/ 208415 h 238188"/>
                <a:gd name="T32" fmla="*/ 59547 w 325338"/>
                <a:gd name="T33" fmla="*/ 238188 h 238188"/>
                <a:gd name="T34" fmla="*/ 0 w 325338"/>
                <a:gd name="T35" fmla="*/ 178641 h 2381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5338" h="238188">
                  <a:moveTo>
                    <a:pt x="0" y="178641"/>
                  </a:moveTo>
                  <a:lnTo>
                    <a:pt x="59547" y="119094"/>
                  </a:lnTo>
                  <a:lnTo>
                    <a:pt x="59547" y="148868"/>
                  </a:lnTo>
                  <a:lnTo>
                    <a:pt x="132896" y="148868"/>
                  </a:lnTo>
                  <a:lnTo>
                    <a:pt x="132896" y="59547"/>
                  </a:lnTo>
                  <a:lnTo>
                    <a:pt x="103122" y="59547"/>
                  </a:lnTo>
                  <a:lnTo>
                    <a:pt x="162669" y="0"/>
                  </a:lnTo>
                  <a:lnTo>
                    <a:pt x="222216" y="59547"/>
                  </a:lnTo>
                  <a:lnTo>
                    <a:pt x="192443" y="59547"/>
                  </a:lnTo>
                  <a:lnTo>
                    <a:pt x="192443" y="148868"/>
                  </a:lnTo>
                  <a:lnTo>
                    <a:pt x="265791" y="148868"/>
                  </a:lnTo>
                  <a:lnTo>
                    <a:pt x="265791" y="119094"/>
                  </a:lnTo>
                  <a:lnTo>
                    <a:pt x="325338" y="178641"/>
                  </a:lnTo>
                  <a:lnTo>
                    <a:pt x="265791" y="238188"/>
                  </a:lnTo>
                  <a:lnTo>
                    <a:pt x="265791" y="208415"/>
                  </a:lnTo>
                  <a:lnTo>
                    <a:pt x="59547" y="208415"/>
                  </a:lnTo>
                  <a:lnTo>
                    <a:pt x="59547" y="238188"/>
                  </a:lnTo>
                  <a:lnTo>
                    <a:pt x="0" y="178641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112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Latin Americas to United States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828800"/>
            <a:ext cx="4318000" cy="548639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Political &amp; civil turmoil and wars (Guatemala)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Economic opportunity</a:t>
            </a:r>
            <a:endParaRPr lang="en-US" dirty="0"/>
          </a:p>
        </p:txBody>
      </p:sp>
      <p:pic>
        <p:nvPicPr>
          <p:cNvPr id="4098" name="Picture 2" descr="http://worldjourney.net/phs/ppts/Ch03_Presentation_files/slide0009_image0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164" y="1981200"/>
            <a:ext cx="5429322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488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Africans &amp; Middle Easterners to Western Europe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133600"/>
            <a:ext cx="4622800" cy="518159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From a region of growing population to a region of decreasing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Most as </a:t>
            </a:r>
            <a:r>
              <a:rPr lang="en-US" dirty="0" err="1" smtClean="0"/>
              <a:t>guestworkers</a:t>
            </a:r>
            <a:endParaRPr lang="en-US" dirty="0"/>
          </a:p>
        </p:txBody>
      </p:sp>
      <p:pic>
        <p:nvPicPr>
          <p:cNvPr id="5122" name="Picture 2" descr="http://t1.gstatic.com/images?q=tbn:ANd9GcQf0a0YeMrbgYQmGSb0SEBS4J035IfSZI8aOYyzkf44LO3Bb_QP:www.wwnorton.com/college/history/america7_brief/content/imaps/ch33/33_03/map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48895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6527800" y="3429000"/>
            <a:ext cx="0" cy="1295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6750050" y="3143250"/>
            <a:ext cx="1600200" cy="5715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763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chall\Desktop\Ten Modern Migrations\TEN\Slide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38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189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chall\Desktop\Ten Modern Migrations\TEN\Slide2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056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chall\Desktop\Ten Modern Migrations\TEN\Slide2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27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chall\Desktop\Ten Modern Migrations\TEN\Slide3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286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119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chall\Desktop\Ten Modern Migrations\TEN\Slide3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47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chall\Desktop\Ten Modern Migrations\TEN\Slide1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75000" y="381000"/>
            <a:ext cx="3810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89200" y="262235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TOP ELEVEN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27662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610300" y="313924"/>
            <a:ext cx="9015574" cy="1718291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sp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dirty="0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From Iberia to </a:t>
            </a:r>
            <a:r>
              <a:rPr lang="en-US" sz="4444" dirty="0" smtClean="0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Central America &amp; South America</a:t>
            </a:r>
            <a:endParaRPr lang="en-US" sz="4444" dirty="0">
              <a:solidFill>
                <a:srgbClr val="CC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10300" y="1829150"/>
            <a:ext cx="4926900" cy="4527393"/>
          </a:xfrm>
          <a:prstGeom prst="rect">
            <a:avLst/>
          </a:prstGeom>
          <a:noFill/>
          <a:ln>
            <a:noFill/>
          </a:ln>
        </p:spPr>
        <p:txBody>
          <a:bodyPr wrap="square" lIns="38100" tIns="38100" rIns="38100" bIns="38100" anchor="t" anchorCtr="0">
            <a:spAutoFit/>
          </a:bodyPr>
          <a:lstStyle/>
          <a:p>
            <a:pPr marL="0" marR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sym typeface="Arial"/>
            </a:endParaRP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2400" dirty="0" smtClean="0">
                <a:solidFill>
                  <a:srgbClr val="000000"/>
                </a:solidFill>
                <a:sym typeface="Arial"/>
              </a:rPr>
              <a:t>Portuguese to Brazil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2400" dirty="0" smtClean="0"/>
              <a:t>Spanish to the others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2400" dirty="0" smtClean="0">
                <a:solidFill>
                  <a:srgbClr val="000000"/>
                </a:solidFill>
                <a:sym typeface="Arial"/>
              </a:rPr>
              <a:t>Large Mestizo population created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2400" dirty="0" smtClean="0"/>
              <a:t>Exception: Indian countries such as Bolivia, Peru, Guatemala, etc.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2400" dirty="0" smtClean="0">
                <a:solidFill>
                  <a:srgbClr val="000000"/>
                </a:solidFill>
                <a:sym typeface="Arial"/>
              </a:rPr>
              <a:t>Economic </a:t>
            </a:r>
            <a:r>
              <a:rPr lang="en-US" sz="2400" dirty="0">
                <a:solidFill>
                  <a:srgbClr val="000000"/>
                </a:solidFill>
                <a:sym typeface="Arial"/>
              </a:rPr>
              <a:t>Success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2400" dirty="0" smtClean="0">
                <a:solidFill>
                  <a:srgbClr val="000000"/>
                </a:solidFill>
                <a:sym typeface="Arial"/>
              </a:rPr>
              <a:t>Climate &amp; Farming </a:t>
            </a:r>
            <a:r>
              <a:rPr lang="en-US" sz="2400" dirty="0">
                <a:solidFill>
                  <a:srgbClr val="000000"/>
                </a:solidFill>
                <a:sym typeface="Arial"/>
              </a:rPr>
              <a:t>Methods</a:t>
            </a:r>
          </a:p>
        </p:txBody>
      </p:sp>
      <p:pic>
        <p:nvPicPr>
          <p:cNvPr id="39" name="Shape 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4200" y="2209800"/>
            <a:ext cx="1449899" cy="194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3200" y="5029200"/>
            <a:ext cx="210287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7600" y="3429000"/>
            <a:ext cx="3143250" cy="303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chall\Desktop\Ten Modern Migrations\TEN\Slide1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75000" y="381000"/>
            <a:ext cx="3810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89200" y="262235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TOP ELEVEN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661428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hape 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400" y="296325"/>
            <a:ext cx="9165149" cy="129115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15575" y="361575"/>
            <a:ext cx="9005000" cy="12333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sp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b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From Europe to North America</a:t>
            </a:r>
          </a:p>
        </p:txBody>
      </p:sp>
      <p:pic>
        <p:nvPicPr>
          <p:cNvPr id="27" name="Shape 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2737" y="3161099"/>
            <a:ext cx="1847850" cy="20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5400" y="1587475"/>
            <a:ext cx="3490375" cy="139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60532" y="3164412"/>
            <a:ext cx="1322913" cy="1968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22049" y="5943600"/>
            <a:ext cx="476250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/>
          <p:nvPr/>
        </p:nvSpPr>
        <p:spPr>
          <a:xfrm>
            <a:off x="5384800" y="5867400"/>
            <a:ext cx="4602324" cy="4148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sp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2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…Also reservations for Indians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2800" y="2057400"/>
            <a:ext cx="396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Pilgrims, Puritans, etc. (Mainly English at first)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Largest numbers overall were German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Beginning of the 20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 southern and eastern Europeans</a:t>
            </a:r>
            <a:endParaRPr lang="en-US" sz="2400" dirty="0"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chall\Desktop\Ten Modern Migrations\TEN\Slide1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75000" y="381000"/>
            <a:ext cx="3810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89200" y="262235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TOP ELEVEN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200681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479783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spAutoFit/>
          </a:bodyPr>
          <a:lstStyle/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West Africa to Brazil, Southern United States, and the Caribbean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10300" y="2001043"/>
            <a:ext cx="4358900" cy="266226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spAutoFit/>
          </a:bodyPr>
          <a:lstStyle/>
          <a:p>
            <a:pPr marL="381000" marR="0" lvl="0" indent="-333022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1010"/>
              <a:buFont typeface="Arial"/>
              <a:buChar char="●"/>
            </a:pPr>
            <a:r>
              <a:rPr lang="en-US" sz="2800" dirty="0" smtClean="0">
                <a:solidFill>
                  <a:schemeClr val="tx1"/>
                </a:solidFill>
                <a:sym typeface="Arial"/>
              </a:rPr>
              <a:t>Slavery</a:t>
            </a:r>
          </a:p>
          <a:p>
            <a:pPr marL="381000" marR="0" lvl="0" indent="-333022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1010"/>
              <a:buFont typeface="Arial"/>
              <a:buChar char="●"/>
            </a:pPr>
            <a:r>
              <a:rPr lang="en-US" sz="2800" dirty="0" smtClean="0">
                <a:solidFill>
                  <a:schemeClr val="tx1"/>
                </a:solidFill>
              </a:rPr>
              <a:t>Haiti, Jamaica, and Trinidad are largely African countries</a:t>
            </a:r>
          </a:p>
          <a:p>
            <a:pPr marL="381000" marR="0" lvl="0" indent="-333022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1010"/>
              <a:buFont typeface="Arial"/>
              <a:buChar char="●"/>
            </a:pPr>
            <a:r>
              <a:rPr lang="en-US" sz="2800" dirty="0" smtClean="0">
                <a:solidFill>
                  <a:schemeClr val="tx1"/>
                </a:solidFill>
                <a:sym typeface="Arial"/>
              </a:rPr>
              <a:t>Brazil’s coastal cities</a:t>
            </a:r>
            <a:endParaRPr lang="en-US" sz="2800" dirty="0">
              <a:solidFill>
                <a:schemeClr val="tx1"/>
              </a:solidFill>
              <a:sym typeface="Arial"/>
            </a:endParaRP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000" y="4724400"/>
            <a:ext cx="2440525" cy="264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7200" y="2209800"/>
            <a:ext cx="4174050" cy="469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chall\Desktop\Ten Modern Migrations\TEN\Slide1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75000" y="381000"/>
            <a:ext cx="3810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89200" y="262235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TOP ELEVEN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26207887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406</Words>
  <Application>Microsoft Office PowerPoint</Application>
  <PresentationFormat>Custom</PresentationFormat>
  <Paragraphs>68</Paragraphs>
  <Slides>26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Custom Theme</vt:lpstr>
      <vt:lpstr>PowerPoint Presentation</vt:lpstr>
      <vt:lpstr>PowerPoint Presentation</vt:lpstr>
      <vt:lpstr>PowerPoint Presentation</vt:lpstr>
      <vt:lpstr>From Iberia to Central America &amp; South America</vt:lpstr>
      <vt:lpstr>PowerPoint Presentation</vt:lpstr>
      <vt:lpstr>From Europe to North America</vt:lpstr>
      <vt:lpstr>PowerPoint Presentation</vt:lpstr>
      <vt:lpstr>From West Africa to Brazil, Southern United States, and the Caribbean</vt:lpstr>
      <vt:lpstr>PowerPoint Presentation</vt:lpstr>
      <vt:lpstr>From China to Southeastern Asia, West United States</vt:lpstr>
      <vt:lpstr>PowerPoint Presentation</vt:lpstr>
      <vt:lpstr>British Isles to South Africa and Australia </vt:lpstr>
      <vt:lpstr>PowerPoint Presentation</vt:lpstr>
      <vt:lpstr>From India to South Africa, Fiji, Mauritius, Trinidad, Myanmar, Malaysia &amp; British Guiana</vt:lpstr>
      <vt:lpstr>PowerPoint Presentation</vt:lpstr>
      <vt:lpstr>From Eastern North America to Western United States</vt:lpstr>
      <vt:lpstr>PowerPoint Presentation</vt:lpstr>
      <vt:lpstr>From Western Russia to Central Asia and Siberia</vt:lpstr>
      <vt:lpstr>From Russia, Arab countries in Middle East, and Ethiopia to Israel</vt:lpstr>
      <vt:lpstr>From Latin Americas to United States</vt:lpstr>
      <vt:lpstr>North Africans &amp; Middle Easterners to Western Europe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Shawna Dochnahl</dc:creator>
  <cp:lastModifiedBy>Shawna Dochnahl</cp:lastModifiedBy>
  <cp:revision>14</cp:revision>
  <dcterms:modified xsi:type="dcterms:W3CDTF">2014-09-24T17:55:49Z</dcterms:modified>
</cp:coreProperties>
</file>