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59" r:id="rId5"/>
    <p:sldId id="260" r:id="rId6"/>
    <p:sldId id="303" r:id="rId7"/>
    <p:sldId id="289" r:id="rId8"/>
    <p:sldId id="290" r:id="rId9"/>
    <p:sldId id="261" r:id="rId10"/>
    <p:sldId id="291" r:id="rId11"/>
    <p:sldId id="292" r:id="rId12"/>
    <p:sldId id="262" r:id="rId13"/>
    <p:sldId id="305" r:id="rId14"/>
    <p:sldId id="263" r:id="rId15"/>
    <p:sldId id="264" r:id="rId16"/>
    <p:sldId id="296" r:id="rId17"/>
    <p:sldId id="326" r:id="rId18"/>
    <p:sldId id="327" r:id="rId19"/>
    <p:sldId id="293" r:id="rId20"/>
    <p:sldId id="294" r:id="rId21"/>
    <p:sldId id="295" r:id="rId22"/>
    <p:sldId id="267" r:id="rId23"/>
    <p:sldId id="268" r:id="rId24"/>
    <p:sldId id="269" r:id="rId25"/>
    <p:sldId id="270" r:id="rId26"/>
    <p:sldId id="271" r:id="rId27"/>
    <p:sldId id="265" r:id="rId28"/>
    <p:sldId id="324" r:id="rId29"/>
    <p:sldId id="307" r:id="rId30"/>
    <p:sldId id="308" r:id="rId31"/>
    <p:sldId id="309" r:id="rId32"/>
    <p:sldId id="310" r:id="rId33"/>
    <p:sldId id="311" r:id="rId34"/>
    <p:sldId id="312" r:id="rId35"/>
    <p:sldId id="266" r:id="rId36"/>
    <p:sldId id="323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272" r:id="rId48"/>
    <p:sldId id="273" r:id="rId49"/>
    <p:sldId id="274" r:id="rId50"/>
    <p:sldId id="275" r:id="rId51"/>
    <p:sldId id="306" r:id="rId52"/>
    <p:sldId id="276" r:id="rId53"/>
    <p:sldId id="277" r:id="rId54"/>
    <p:sldId id="278" r:id="rId55"/>
    <p:sldId id="279" r:id="rId56"/>
    <p:sldId id="325" r:id="rId57"/>
    <p:sldId id="298" r:id="rId58"/>
    <p:sldId id="299" r:id="rId59"/>
    <p:sldId id="300" r:id="rId60"/>
    <p:sldId id="301" r:id="rId61"/>
    <p:sldId id="30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163" autoAdjust="0"/>
    <p:restoredTop sz="94660"/>
  </p:normalViewPr>
  <p:slideViewPr>
    <p:cSldViewPr>
      <p:cViewPr varScale="1">
        <p:scale>
          <a:sx n="70" d="100"/>
          <a:sy n="70" d="100"/>
        </p:scale>
        <p:origin x="172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8B925-CC4E-49DB-9364-606F907F184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77714-84A4-4BB9-BCF7-5A030F3C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2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87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899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913460" y="11580285"/>
            <a:ext cx="2228850" cy="611716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62BF6D-826D-4830-BEE7-8646C6F20CEA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1450" y="1524000"/>
            <a:ext cx="5486400" cy="4114800"/>
          </a:xfrm>
          <a:prstGeom prst="rect">
            <a:avLst/>
          </a:prstGeo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5867400"/>
            <a:ext cx="4114800" cy="48006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9847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913460" y="11580285"/>
            <a:ext cx="2228850" cy="611716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7BCF5C-31D0-46B1-BA7F-8616D49EB3FD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1450" y="1524000"/>
            <a:ext cx="5486400" cy="4114800"/>
          </a:xfrm>
          <a:prstGeom prst="rect">
            <a:avLst/>
          </a:prstGeo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5867400"/>
            <a:ext cx="4114800" cy="48006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en-US" sz="2000" smtClean="0"/>
              <a:t>Many countries have per capita GNI of less than $1,000 per year –key to survival in these countries is the informal economy the illegal or uncounted economy.</a:t>
            </a:r>
          </a:p>
          <a:p>
            <a:pPr eaLnBrk="1" hangingPunct="1"/>
            <a:r>
              <a:rPr lang="en-US" altLang="en-US" sz="2000" smtClean="0"/>
              <a:t>Garden plots in backyard, to black market and even illegal drug sales</a:t>
            </a:r>
          </a:p>
        </p:txBody>
      </p:sp>
    </p:spTree>
    <p:extLst>
      <p:ext uri="{BB962C8B-B14F-4D97-AF65-F5344CB8AC3E}">
        <p14:creationId xmlns:p14="http://schemas.microsoft.com/office/powerpoint/2010/main" val="835442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64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885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103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008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252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133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262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46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493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126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035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991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127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432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6965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4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78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05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759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1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24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196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32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1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2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2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16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31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9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4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3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1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8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6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7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hdr.undp.org/en/data/map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File:2011_UN_Human_Development_Report_Quartiles.sv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5629" y="2105786"/>
            <a:ext cx="287210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700" i="1" spc="-5" dirty="0">
                <a:latin typeface="Calibri"/>
                <a:cs typeface="Calibri"/>
              </a:rPr>
              <a:t>Cha</a:t>
            </a:r>
            <a:r>
              <a:rPr sz="5700" i="1" spc="-30" dirty="0">
                <a:latin typeface="Calibri"/>
                <a:cs typeface="Calibri"/>
              </a:rPr>
              <a:t>p</a:t>
            </a:r>
            <a:r>
              <a:rPr sz="5700" i="1" spc="-85" dirty="0">
                <a:latin typeface="Calibri"/>
                <a:cs typeface="Calibri"/>
              </a:rPr>
              <a:t>t</a:t>
            </a:r>
            <a:r>
              <a:rPr sz="5700" i="1" spc="-25" dirty="0">
                <a:latin typeface="Calibri"/>
                <a:cs typeface="Calibri"/>
              </a:rPr>
              <a:t>e</a:t>
            </a:r>
            <a:r>
              <a:rPr sz="5700" i="1" spc="-20" dirty="0">
                <a:latin typeface="Calibri"/>
                <a:cs typeface="Calibri"/>
              </a:rPr>
              <a:t>r</a:t>
            </a:r>
            <a:r>
              <a:rPr sz="5700" i="1" spc="-30" dirty="0">
                <a:latin typeface="Calibri"/>
                <a:cs typeface="Calibri"/>
              </a:rPr>
              <a:t> 9</a:t>
            </a:r>
            <a:endParaRPr sz="5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3020" y="3265296"/>
            <a:ext cx="5150485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7200" b="1" spc="-25" dirty="0" smtClean="0">
                <a:solidFill>
                  <a:schemeClr val="accent2"/>
                </a:solidFill>
                <a:latin typeface="Calibri"/>
                <a:cs typeface="Calibri"/>
              </a:rPr>
              <a:t>Intro to Development</a:t>
            </a:r>
            <a:endParaRPr sz="72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Human Development Index HDI</a:t>
            </a:r>
            <a:br>
              <a:rPr lang="en-US" altLang="en-US" smtClean="0"/>
            </a:br>
            <a:r>
              <a:rPr lang="en-US" altLang="en-US" sz="2800" smtClean="0"/>
              <a:t>An interactive map showing all indices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1400" smtClean="0">
                <a:hlinkClick r:id="rId2"/>
              </a:rPr>
              <a:t>http://hdr.undp.org/en/data/map/</a:t>
            </a:r>
            <a:endParaRPr lang="en-US" altLang="en-US" sz="1400" smtClean="0"/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75781"/>
            <a:ext cx="6348413" cy="2451050"/>
          </a:xfrm>
          <a:noFill/>
        </p:spPr>
      </p:pic>
    </p:spTree>
    <p:extLst>
      <p:ext uri="{BB962C8B-B14F-4D97-AF65-F5344CB8AC3E}">
        <p14:creationId xmlns:p14="http://schemas.microsoft.com/office/powerpoint/2010/main" val="2092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2" name="Picture 5" descr="C:\Users\vmmervin\Documents\HDI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54713"/>
            <a:ext cx="6348413" cy="1893187"/>
          </a:xfrm>
          <a:noFill/>
        </p:spPr>
      </p:pic>
      <p:pic>
        <p:nvPicPr>
          <p:cNvPr id="22531" name="Picture 4" descr="C:\Users\vmmervin\Documents\HD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3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627671" cy="1048620"/>
          </a:xfrm>
          <a:prstGeom prst="rect">
            <a:avLst/>
          </a:prstGeom>
        </p:spPr>
        <p:txBody>
          <a:bodyPr vert="horz" wrap="square" lIns="0" tIns="428879" rIns="0" bIns="0" rtlCol="0">
            <a:spAutoFit/>
          </a:bodyPr>
          <a:lstStyle/>
          <a:p>
            <a:pPr marL="186055">
              <a:lnSpc>
                <a:spcPct val="100000"/>
              </a:lnSpc>
            </a:pPr>
            <a:r>
              <a:rPr sz="4000" spc="-80" dirty="0"/>
              <a:t>E</a:t>
            </a:r>
            <a:r>
              <a:rPr sz="4000" spc="-60" dirty="0"/>
              <a:t>c</a:t>
            </a:r>
            <a:r>
              <a:rPr sz="4000" spc="-30" dirty="0"/>
              <a:t>o</a:t>
            </a:r>
            <a:r>
              <a:rPr sz="4000" spc="-20" dirty="0"/>
              <a:t>n</a:t>
            </a:r>
            <a:r>
              <a:rPr sz="4000" spc="-30" dirty="0"/>
              <a:t>omi</a:t>
            </a:r>
            <a:r>
              <a:rPr sz="4000" spc="-20" dirty="0"/>
              <a:t>c</a:t>
            </a:r>
            <a:r>
              <a:rPr sz="4000" spc="5" dirty="0"/>
              <a:t> </a:t>
            </a:r>
            <a:r>
              <a:rPr sz="4000" spc="-20" dirty="0"/>
              <a:t>Indi</a:t>
            </a:r>
            <a:r>
              <a:rPr sz="4000" spc="-65" dirty="0"/>
              <a:t>c</a:t>
            </a:r>
            <a:r>
              <a:rPr sz="4000" spc="-55" dirty="0"/>
              <a:t>at</a:t>
            </a:r>
            <a:r>
              <a:rPr sz="4000" spc="-30" dirty="0"/>
              <a:t>o</a:t>
            </a:r>
            <a:r>
              <a:rPr sz="4000" spc="-85" dirty="0"/>
              <a:t>r</a:t>
            </a:r>
            <a:r>
              <a:rPr sz="4000" spc="-20" dirty="0"/>
              <a:t>s</a:t>
            </a:r>
            <a:r>
              <a:rPr sz="4000" spc="-5" dirty="0"/>
              <a:t> </a:t>
            </a:r>
            <a:r>
              <a:rPr sz="4000" spc="-30" dirty="0"/>
              <a:t>o</a:t>
            </a:r>
            <a:r>
              <a:rPr sz="4000" spc="-15" dirty="0"/>
              <a:t>f</a:t>
            </a:r>
            <a:r>
              <a:rPr sz="4000" spc="-5" dirty="0"/>
              <a:t> </a:t>
            </a:r>
            <a:r>
              <a:rPr sz="4000" spc="-30" dirty="0"/>
              <a:t>De</a:t>
            </a:r>
            <a:r>
              <a:rPr sz="4000" spc="-70" dirty="0"/>
              <a:t>v</a:t>
            </a:r>
            <a:r>
              <a:rPr sz="4000" spc="-25" dirty="0"/>
              <a:t>elopm</a:t>
            </a:r>
            <a:r>
              <a:rPr sz="4000" spc="-15" dirty="0"/>
              <a:t>e</a:t>
            </a:r>
            <a:r>
              <a:rPr sz="4000" spc="-60" dirty="0"/>
              <a:t>n</a:t>
            </a:r>
            <a:r>
              <a:rPr sz="4000" spc="-15" dirty="0"/>
              <a:t>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18399"/>
            <a:ext cx="4225925" cy="390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9403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 Un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ed N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0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HDI includes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mic indi</a:t>
            </a:r>
            <a:r>
              <a:rPr sz="2400" spc="-25" dirty="0">
                <a:latin typeface="Calibri"/>
                <a:cs typeface="Calibri"/>
              </a:rPr>
              <a:t>ca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2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elopme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t: g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oduc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api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a.</a:t>
            </a:r>
          </a:p>
          <a:p>
            <a:pPr marL="355600" marR="508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othe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mic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</a:t>
            </a:r>
            <a:r>
              <a:rPr sz="2400" spc="-25" dirty="0">
                <a:latin typeface="Calibri"/>
                <a:cs typeface="Calibri"/>
              </a:rPr>
              <a:t>ca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tinguish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eloped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eloped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tries: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5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onomi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 s</a:t>
            </a:r>
            <a:r>
              <a:rPr sz="2000" dirty="0">
                <a:latin typeface="Calibri"/>
                <a:cs typeface="Calibri"/>
              </a:rPr>
              <a:t>truct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od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ctiv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ty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ac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ess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als</a:t>
            </a:r>
          </a:p>
          <a:p>
            <a:pPr marL="756285" marR="565785" lvl="1" indent="-286385">
              <a:lnSpc>
                <a:spcPts val="1920"/>
              </a:lnSpc>
              <a:spcBef>
                <a:spcPts val="459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abil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c</a:t>
            </a:r>
            <a:r>
              <a:rPr sz="2000" spc="-5" dirty="0">
                <a:latin typeface="Calibri"/>
                <a:cs typeface="Calibri"/>
              </a:rPr>
              <a:t>onsumer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oods.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01345" y="4108008"/>
            <a:ext cx="2525395" cy="1835785"/>
          </a:xfrm>
          <a:custGeom>
            <a:avLst/>
            <a:gdLst/>
            <a:ahLst/>
            <a:cxnLst/>
            <a:rect l="l" t="t" r="r" b="b"/>
            <a:pathLst>
              <a:path w="2525395" h="1835785">
                <a:moveTo>
                  <a:pt x="1065932" y="0"/>
                </a:moveTo>
                <a:lnTo>
                  <a:pt x="1039135" y="0"/>
                </a:lnTo>
                <a:lnTo>
                  <a:pt x="1012338" y="2924"/>
                </a:lnTo>
                <a:lnTo>
                  <a:pt x="985560" y="4288"/>
                </a:lnTo>
                <a:lnTo>
                  <a:pt x="933389" y="12670"/>
                </a:lnTo>
                <a:lnTo>
                  <a:pt x="881218" y="23976"/>
                </a:lnTo>
                <a:lnTo>
                  <a:pt x="830470" y="39571"/>
                </a:lnTo>
                <a:lnTo>
                  <a:pt x="806499" y="49318"/>
                </a:lnTo>
                <a:lnTo>
                  <a:pt x="781124" y="59260"/>
                </a:lnTo>
                <a:lnTo>
                  <a:pt x="709211" y="95907"/>
                </a:lnTo>
                <a:lnTo>
                  <a:pt x="664095" y="126902"/>
                </a:lnTo>
                <a:lnTo>
                  <a:pt x="562579" y="198638"/>
                </a:lnTo>
                <a:lnTo>
                  <a:pt x="521691" y="228268"/>
                </a:lnTo>
                <a:lnTo>
                  <a:pt x="479381" y="261992"/>
                </a:lnTo>
                <a:lnTo>
                  <a:pt x="434265" y="298640"/>
                </a:lnTo>
                <a:lnTo>
                  <a:pt x="387746" y="339576"/>
                </a:lnTo>
                <a:lnTo>
                  <a:pt x="341207" y="383241"/>
                </a:lnTo>
                <a:lnTo>
                  <a:pt x="293284" y="432482"/>
                </a:lnTo>
                <a:lnTo>
                  <a:pt x="246745" y="486011"/>
                </a:lnTo>
                <a:lnTo>
                  <a:pt x="201629" y="543751"/>
                </a:lnTo>
                <a:lnTo>
                  <a:pt x="159339" y="607144"/>
                </a:lnTo>
                <a:lnTo>
                  <a:pt x="118452" y="674747"/>
                </a:lnTo>
                <a:lnTo>
                  <a:pt x="80371" y="747984"/>
                </a:lnTo>
                <a:lnTo>
                  <a:pt x="46538" y="828278"/>
                </a:lnTo>
                <a:lnTo>
                  <a:pt x="16935" y="912782"/>
                </a:lnTo>
                <a:lnTo>
                  <a:pt x="5651" y="962081"/>
                </a:lnTo>
                <a:lnTo>
                  <a:pt x="0" y="1009977"/>
                </a:lnTo>
                <a:lnTo>
                  <a:pt x="1422" y="1057853"/>
                </a:lnTo>
                <a:lnTo>
                  <a:pt x="8458" y="1105748"/>
                </a:lnTo>
                <a:lnTo>
                  <a:pt x="21164" y="1153644"/>
                </a:lnTo>
                <a:lnTo>
                  <a:pt x="39484" y="1198713"/>
                </a:lnTo>
                <a:lnTo>
                  <a:pt x="63455" y="1245185"/>
                </a:lnTo>
                <a:lnTo>
                  <a:pt x="93058" y="1288850"/>
                </a:lnTo>
                <a:lnTo>
                  <a:pt x="138174" y="1345187"/>
                </a:lnTo>
                <a:lnTo>
                  <a:pt x="190345" y="1398716"/>
                </a:lnTo>
                <a:lnTo>
                  <a:pt x="280578" y="1474779"/>
                </a:lnTo>
                <a:lnTo>
                  <a:pt x="314429" y="1498717"/>
                </a:lnTo>
                <a:lnTo>
                  <a:pt x="349665" y="1522675"/>
                </a:lnTo>
                <a:lnTo>
                  <a:pt x="386323" y="1546613"/>
                </a:lnTo>
                <a:lnTo>
                  <a:pt x="424404" y="1569147"/>
                </a:lnTo>
                <a:lnTo>
                  <a:pt x="462465" y="1590278"/>
                </a:lnTo>
                <a:lnTo>
                  <a:pt x="503353" y="1611409"/>
                </a:lnTo>
                <a:lnTo>
                  <a:pt x="544240" y="1631117"/>
                </a:lnTo>
                <a:lnTo>
                  <a:pt x="586550" y="1650845"/>
                </a:lnTo>
                <a:lnTo>
                  <a:pt x="673956" y="1687453"/>
                </a:lnTo>
                <a:lnTo>
                  <a:pt x="719072" y="1704354"/>
                </a:lnTo>
                <a:lnTo>
                  <a:pt x="765611" y="1721255"/>
                </a:lnTo>
                <a:lnTo>
                  <a:pt x="906592" y="1763517"/>
                </a:lnTo>
                <a:lnTo>
                  <a:pt x="1003880" y="1786051"/>
                </a:lnTo>
                <a:lnTo>
                  <a:pt x="1102590" y="1805779"/>
                </a:lnTo>
                <a:lnTo>
                  <a:pt x="1202684" y="1819853"/>
                </a:lnTo>
                <a:lnTo>
                  <a:pt x="1253451" y="1825487"/>
                </a:lnTo>
                <a:lnTo>
                  <a:pt x="1353545" y="1833947"/>
                </a:lnTo>
                <a:lnTo>
                  <a:pt x="1402910" y="1835350"/>
                </a:lnTo>
                <a:lnTo>
                  <a:pt x="1471997" y="1835350"/>
                </a:lnTo>
                <a:lnTo>
                  <a:pt x="1539662" y="1831120"/>
                </a:lnTo>
                <a:lnTo>
                  <a:pt x="1605923" y="1824083"/>
                </a:lnTo>
                <a:lnTo>
                  <a:pt x="1670782" y="1814219"/>
                </a:lnTo>
                <a:lnTo>
                  <a:pt x="1734334" y="1800145"/>
                </a:lnTo>
                <a:lnTo>
                  <a:pt x="1794944" y="1783244"/>
                </a:lnTo>
                <a:lnTo>
                  <a:pt x="1855554" y="1763517"/>
                </a:lnTo>
                <a:lnTo>
                  <a:pt x="1913240" y="1740982"/>
                </a:lnTo>
                <a:lnTo>
                  <a:pt x="1969757" y="1715621"/>
                </a:lnTo>
                <a:lnTo>
                  <a:pt x="2023351" y="1688876"/>
                </a:lnTo>
                <a:lnTo>
                  <a:pt x="2075386" y="1659285"/>
                </a:lnTo>
                <a:lnTo>
                  <a:pt x="2124887" y="1628310"/>
                </a:lnTo>
                <a:lnTo>
                  <a:pt x="2171270" y="1594508"/>
                </a:lnTo>
                <a:lnTo>
                  <a:pt x="2216483" y="1559284"/>
                </a:lnTo>
                <a:lnTo>
                  <a:pt x="2258774" y="1524078"/>
                </a:lnTo>
                <a:lnTo>
                  <a:pt x="2298141" y="1486047"/>
                </a:lnTo>
                <a:lnTo>
                  <a:pt x="2334780" y="1446611"/>
                </a:lnTo>
                <a:lnTo>
                  <a:pt x="2368690" y="1407176"/>
                </a:lnTo>
                <a:lnTo>
                  <a:pt x="2399677" y="1366318"/>
                </a:lnTo>
                <a:lnTo>
                  <a:pt x="2427935" y="1325479"/>
                </a:lnTo>
                <a:lnTo>
                  <a:pt x="2451906" y="1283217"/>
                </a:lnTo>
                <a:lnTo>
                  <a:pt x="2472954" y="1240974"/>
                </a:lnTo>
                <a:lnTo>
                  <a:pt x="2491468" y="1198713"/>
                </a:lnTo>
                <a:lnTo>
                  <a:pt x="2505500" y="1156451"/>
                </a:lnTo>
                <a:lnTo>
                  <a:pt x="2515439" y="1114208"/>
                </a:lnTo>
                <a:lnTo>
                  <a:pt x="2522455" y="1073350"/>
                </a:lnTo>
                <a:lnTo>
                  <a:pt x="2525184" y="1031108"/>
                </a:lnTo>
                <a:lnTo>
                  <a:pt x="2525184" y="991653"/>
                </a:lnTo>
                <a:lnTo>
                  <a:pt x="2519532" y="950814"/>
                </a:lnTo>
                <a:lnTo>
                  <a:pt x="2511152" y="912782"/>
                </a:lnTo>
                <a:lnTo>
                  <a:pt x="2496925" y="876173"/>
                </a:lnTo>
                <a:lnTo>
                  <a:pt x="2480165" y="839545"/>
                </a:lnTo>
                <a:lnTo>
                  <a:pt x="2443526" y="780382"/>
                </a:lnTo>
                <a:lnTo>
                  <a:pt x="2419555" y="749407"/>
                </a:lnTo>
                <a:lnTo>
                  <a:pt x="2394025" y="717009"/>
                </a:lnTo>
                <a:lnTo>
                  <a:pt x="2365961" y="684611"/>
                </a:lnTo>
                <a:lnTo>
                  <a:pt x="2336339" y="649406"/>
                </a:lnTo>
                <a:lnTo>
                  <a:pt x="2302428" y="615584"/>
                </a:lnTo>
                <a:lnTo>
                  <a:pt x="2268518" y="580379"/>
                </a:lnTo>
                <a:lnTo>
                  <a:pt x="2192512" y="509949"/>
                </a:lnTo>
                <a:lnTo>
                  <a:pt x="2151586" y="474744"/>
                </a:lnTo>
                <a:lnTo>
                  <a:pt x="2107932" y="439539"/>
                </a:lnTo>
                <a:lnTo>
                  <a:pt x="2064082" y="405737"/>
                </a:lnTo>
                <a:lnTo>
                  <a:pt x="1971121" y="338212"/>
                </a:lnTo>
                <a:lnTo>
                  <a:pt x="1923179" y="304293"/>
                </a:lnTo>
                <a:lnTo>
                  <a:pt x="1770973" y="211309"/>
                </a:lnTo>
                <a:lnTo>
                  <a:pt x="1718743" y="183238"/>
                </a:lnTo>
                <a:lnTo>
                  <a:pt x="1665149" y="156337"/>
                </a:lnTo>
                <a:lnTo>
                  <a:pt x="1611575" y="130996"/>
                </a:lnTo>
                <a:lnTo>
                  <a:pt x="1556578" y="107214"/>
                </a:lnTo>
                <a:lnTo>
                  <a:pt x="1503004" y="85966"/>
                </a:lnTo>
                <a:lnTo>
                  <a:pt x="1448026" y="66277"/>
                </a:lnTo>
                <a:lnTo>
                  <a:pt x="1393029" y="49318"/>
                </a:lnTo>
                <a:lnTo>
                  <a:pt x="1338052" y="33918"/>
                </a:lnTo>
                <a:lnTo>
                  <a:pt x="1283055" y="21247"/>
                </a:lnTo>
                <a:lnTo>
                  <a:pt x="1228077" y="11306"/>
                </a:lnTo>
                <a:lnTo>
                  <a:pt x="1173080" y="5653"/>
                </a:lnTo>
                <a:lnTo>
                  <a:pt x="1119506" y="1559"/>
                </a:lnTo>
                <a:lnTo>
                  <a:pt x="1065932" y="0"/>
                </a:lnTo>
                <a:close/>
              </a:path>
            </a:pathLst>
          </a:custGeom>
          <a:solidFill>
            <a:srgbClr val="33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9902" y="4495344"/>
            <a:ext cx="546100" cy="387985"/>
          </a:xfrm>
          <a:custGeom>
            <a:avLst/>
            <a:gdLst/>
            <a:ahLst/>
            <a:cxnLst/>
            <a:rect l="l" t="t" r="r" b="b"/>
            <a:pathLst>
              <a:path w="546100" h="387985">
                <a:moveTo>
                  <a:pt x="501308" y="357542"/>
                </a:moveTo>
                <a:lnTo>
                  <a:pt x="489243" y="378972"/>
                </a:lnTo>
                <a:lnTo>
                  <a:pt x="483611" y="387413"/>
                </a:lnTo>
                <a:lnTo>
                  <a:pt x="489243" y="380376"/>
                </a:lnTo>
                <a:lnTo>
                  <a:pt x="500527" y="359245"/>
                </a:lnTo>
                <a:lnTo>
                  <a:pt x="501308" y="357542"/>
                </a:lnTo>
                <a:close/>
              </a:path>
              <a:path w="546100" h="387985">
                <a:moveTo>
                  <a:pt x="339804" y="0"/>
                </a:moveTo>
                <a:lnTo>
                  <a:pt x="273523" y="8538"/>
                </a:lnTo>
                <a:lnTo>
                  <a:pt x="208665" y="28246"/>
                </a:lnTo>
                <a:lnTo>
                  <a:pt x="146632" y="57837"/>
                </a:lnTo>
                <a:lnTo>
                  <a:pt x="93058" y="93042"/>
                </a:lnTo>
                <a:lnTo>
                  <a:pt x="50748" y="135304"/>
                </a:lnTo>
                <a:lnTo>
                  <a:pt x="22567" y="180373"/>
                </a:lnTo>
                <a:lnTo>
                  <a:pt x="5632" y="225442"/>
                </a:lnTo>
                <a:lnTo>
                  <a:pt x="0" y="269107"/>
                </a:lnTo>
                <a:lnTo>
                  <a:pt x="2825" y="308542"/>
                </a:lnTo>
                <a:lnTo>
                  <a:pt x="14090" y="342344"/>
                </a:lnTo>
                <a:lnTo>
                  <a:pt x="31025" y="369109"/>
                </a:lnTo>
                <a:lnTo>
                  <a:pt x="50748" y="383183"/>
                </a:lnTo>
                <a:lnTo>
                  <a:pt x="73316" y="386010"/>
                </a:lnTo>
                <a:lnTo>
                  <a:pt x="94461" y="378972"/>
                </a:lnTo>
                <a:lnTo>
                  <a:pt x="108571" y="370512"/>
                </a:lnTo>
                <a:lnTo>
                  <a:pt x="118432" y="360649"/>
                </a:lnTo>
                <a:lnTo>
                  <a:pt x="121073" y="353611"/>
                </a:lnTo>
                <a:lnTo>
                  <a:pt x="67684" y="353611"/>
                </a:lnTo>
                <a:lnTo>
                  <a:pt x="62032" y="347978"/>
                </a:lnTo>
                <a:lnTo>
                  <a:pt x="54996" y="338114"/>
                </a:lnTo>
                <a:lnTo>
                  <a:pt x="47942" y="319810"/>
                </a:lnTo>
                <a:lnTo>
                  <a:pt x="42290" y="294449"/>
                </a:lnTo>
                <a:lnTo>
                  <a:pt x="43593" y="278971"/>
                </a:lnTo>
                <a:lnTo>
                  <a:pt x="43713" y="276144"/>
                </a:lnTo>
                <a:lnTo>
                  <a:pt x="44151" y="276144"/>
                </a:lnTo>
                <a:lnTo>
                  <a:pt x="50748" y="255013"/>
                </a:lnTo>
                <a:lnTo>
                  <a:pt x="63455" y="229672"/>
                </a:lnTo>
                <a:lnTo>
                  <a:pt x="102919" y="171913"/>
                </a:lnTo>
                <a:lnTo>
                  <a:pt x="128313" y="142341"/>
                </a:lnTo>
                <a:lnTo>
                  <a:pt x="157916" y="114173"/>
                </a:lnTo>
                <a:lnTo>
                  <a:pt x="188923" y="86005"/>
                </a:lnTo>
                <a:lnTo>
                  <a:pt x="222774" y="62047"/>
                </a:lnTo>
                <a:lnTo>
                  <a:pt x="256607" y="40936"/>
                </a:lnTo>
                <a:lnTo>
                  <a:pt x="291862" y="25439"/>
                </a:lnTo>
                <a:lnTo>
                  <a:pt x="362352" y="12768"/>
                </a:lnTo>
                <a:lnTo>
                  <a:pt x="423015" y="12768"/>
                </a:lnTo>
                <a:lnTo>
                  <a:pt x="401836" y="5711"/>
                </a:lnTo>
                <a:lnTo>
                  <a:pt x="372233" y="1559"/>
                </a:lnTo>
                <a:lnTo>
                  <a:pt x="339804" y="0"/>
                </a:lnTo>
                <a:close/>
              </a:path>
              <a:path w="546100" h="387985">
                <a:moveTo>
                  <a:pt x="423015" y="12768"/>
                </a:moveTo>
                <a:lnTo>
                  <a:pt x="362352" y="12768"/>
                </a:lnTo>
                <a:lnTo>
                  <a:pt x="396184" y="18401"/>
                </a:lnTo>
                <a:lnTo>
                  <a:pt x="428614" y="32476"/>
                </a:lnTo>
                <a:lnTo>
                  <a:pt x="458236" y="57837"/>
                </a:lnTo>
                <a:lnTo>
                  <a:pt x="501930" y="118403"/>
                </a:lnTo>
                <a:lnTo>
                  <a:pt x="525901" y="177546"/>
                </a:lnTo>
                <a:lnTo>
                  <a:pt x="532956" y="233902"/>
                </a:lnTo>
                <a:lnTo>
                  <a:pt x="527324" y="283181"/>
                </a:lnTo>
                <a:lnTo>
                  <a:pt x="516040" y="325443"/>
                </a:lnTo>
                <a:lnTo>
                  <a:pt x="501308" y="357542"/>
                </a:lnTo>
                <a:lnTo>
                  <a:pt x="501930" y="356438"/>
                </a:lnTo>
                <a:lnTo>
                  <a:pt x="517443" y="322636"/>
                </a:lnTo>
                <a:lnTo>
                  <a:pt x="532956" y="278971"/>
                </a:lnTo>
                <a:lnTo>
                  <a:pt x="544240" y="228249"/>
                </a:lnTo>
                <a:lnTo>
                  <a:pt x="545643" y="174739"/>
                </a:lnTo>
                <a:lnTo>
                  <a:pt x="534359" y="121210"/>
                </a:lnTo>
                <a:lnTo>
                  <a:pt x="504756" y="69104"/>
                </a:lnTo>
                <a:lnTo>
                  <a:pt x="483611" y="46569"/>
                </a:lnTo>
                <a:lnTo>
                  <a:pt x="458236" y="28246"/>
                </a:lnTo>
                <a:lnTo>
                  <a:pt x="431439" y="15575"/>
                </a:lnTo>
                <a:lnTo>
                  <a:pt x="423015" y="12768"/>
                </a:lnTo>
                <a:close/>
              </a:path>
              <a:path w="546100" h="387985">
                <a:moveTo>
                  <a:pt x="44102" y="276301"/>
                </a:moveTo>
                <a:lnTo>
                  <a:pt x="43713" y="277548"/>
                </a:lnTo>
                <a:lnTo>
                  <a:pt x="43713" y="293045"/>
                </a:lnTo>
                <a:lnTo>
                  <a:pt x="62032" y="304312"/>
                </a:lnTo>
                <a:lnTo>
                  <a:pt x="71913" y="318406"/>
                </a:lnTo>
                <a:lnTo>
                  <a:pt x="76142" y="331077"/>
                </a:lnTo>
                <a:lnTo>
                  <a:pt x="77545" y="339537"/>
                </a:lnTo>
                <a:lnTo>
                  <a:pt x="78948" y="345171"/>
                </a:lnTo>
                <a:lnTo>
                  <a:pt x="77545" y="350804"/>
                </a:lnTo>
                <a:lnTo>
                  <a:pt x="73316" y="353611"/>
                </a:lnTo>
                <a:lnTo>
                  <a:pt x="121073" y="353611"/>
                </a:lnTo>
                <a:lnTo>
                  <a:pt x="122661" y="349381"/>
                </a:lnTo>
                <a:lnTo>
                  <a:pt x="121258" y="336711"/>
                </a:lnTo>
                <a:lnTo>
                  <a:pt x="114203" y="322636"/>
                </a:lnTo>
                <a:lnTo>
                  <a:pt x="100113" y="308542"/>
                </a:lnTo>
                <a:lnTo>
                  <a:pt x="81774" y="294449"/>
                </a:lnTo>
                <a:lnTo>
                  <a:pt x="50748" y="278971"/>
                </a:lnTo>
                <a:lnTo>
                  <a:pt x="44102" y="276301"/>
                </a:lnTo>
                <a:close/>
              </a:path>
              <a:path w="546100" h="387985">
                <a:moveTo>
                  <a:pt x="44151" y="276144"/>
                </a:moveTo>
                <a:lnTo>
                  <a:pt x="43713" y="276144"/>
                </a:lnTo>
                <a:lnTo>
                  <a:pt x="44102" y="276301"/>
                </a:lnTo>
                <a:lnTo>
                  <a:pt x="44151" y="276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2294" y="4746147"/>
            <a:ext cx="398145" cy="386080"/>
          </a:xfrm>
          <a:custGeom>
            <a:avLst/>
            <a:gdLst/>
            <a:ahLst/>
            <a:cxnLst/>
            <a:rect l="l" t="t" r="r" b="b"/>
            <a:pathLst>
              <a:path w="398145" h="386079">
                <a:moveTo>
                  <a:pt x="305952" y="0"/>
                </a:moveTo>
                <a:lnTo>
                  <a:pt x="284807" y="0"/>
                </a:lnTo>
                <a:lnTo>
                  <a:pt x="262258" y="1403"/>
                </a:lnTo>
                <a:lnTo>
                  <a:pt x="217142" y="9844"/>
                </a:lnTo>
                <a:lnTo>
                  <a:pt x="170603" y="25341"/>
                </a:lnTo>
                <a:lnTo>
                  <a:pt x="125487" y="49279"/>
                </a:lnTo>
                <a:lnTo>
                  <a:pt x="80371" y="81677"/>
                </a:lnTo>
                <a:lnTo>
                  <a:pt x="21145" y="153511"/>
                </a:lnTo>
                <a:lnTo>
                  <a:pt x="2825" y="205636"/>
                </a:lnTo>
                <a:lnTo>
                  <a:pt x="0" y="254935"/>
                </a:lnTo>
                <a:lnTo>
                  <a:pt x="8458" y="298601"/>
                </a:lnTo>
                <a:lnTo>
                  <a:pt x="25374" y="336613"/>
                </a:lnTo>
                <a:lnTo>
                  <a:pt x="49345" y="366204"/>
                </a:lnTo>
                <a:lnTo>
                  <a:pt x="74739" y="383105"/>
                </a:lnTo>
                <a:lnTo>
                  <a:pt x="100113" y="385912"/>
                </a:lnTo>
                <a:lnTo>
                  <a:pt x="118432" y="378875"/>
                </a:lnTo>
                <a:lnTo>
                  <a:pt x="129716" y="369011"/>
                </a:lnTo>
                <a:lnTo>
                  <a:pt x="133945" y="356340"/>
                </a:lnTo>
                <a:lnTo>
                  <a:pt x="132402" y="347880"/>
                </a:lnTo>
                <a:lnTo>
                  <a:pt x="101516" y="347880"/>
                </a:lnTo>
                <a:lnTo>
                  <a:pt x="94461" y="345073"/>
                </a:lnTo>
                <a:lnTo>
                  <a:pt x="63455" y="318309"/>
                </a:lnTo>
                <a:lnTo>
                  <a:pt x="47374" y="294649"/>
                </a:lnTo>
                <a:lnTo>
                  <a:pt x="46538" y="294371"/>
                </a:lnTo>
                <a:lnTo>
                  <a:pt x="42309" y="290141"/>
                </a:lnTo>
                <a:lnTo>
                  <a:pt x="39484" y="283103"/>
                </a:lnTo>
                <a:lnTo>
                  <a:pt x="38080" y="273240"/>
                </a:lnTo>
                <a:lnTo>
                  <a:pt x="38080" y="246475"/>
                </a:lnTo>
                <a:lnTo>
                  <a:pt x="66261" y="185909"/>
                </a:lnTo>
                <a:lnTo>
                  <a:pt x="100113" y="145070"/>
                </a:lnTo>
                <a:lnTo>
                  <a:pt x="149458" y="95771"/>
                </a:lnTo>
                <a:lnTo>
                  <a:pt x="188942" y="63373"/>
                </a:lnTo>
                <a:lnTo>
                  <a:pt x="224178" y="38012"/>
                </a:lnTo>
                <a:lnTo>
                  <a:pt x="242516" y="29571"/>
                </a:lnTo>
                <a:lnTo>
                  <a:pt x="258029" y="21111"/>
                </a:lnTo>
                <a:lnTo>
                  <a:pt x="274945" y="15477"/>
                </a:lnTo>
                <a:lnTo>
                  <a:pt x="305952" y="9844"/>
                </a:lnTo>
                <a:lnTo>
                  <a:pt x="320062" y="8440"/>
                </a:lnTo>
                <a:lnTo>
                  <a:pt x="373636" y="8440"/>
                </a:lnTo>
                <a:lnTo>
                  <a:pt x="365178" y="7037"/>
                </a:lnTo>
                <a:lnTo>
                  <a:pt x="345436" y="2807"/>
                </a:lnTo>
                <a:lnTo>
                  <a:pt x="327117" y="1403"/>
                </a:lnTo>
                <a:lnTo>
                  <a:pt x="305952" y="0"/>
                </a:lnTo>
                <a:close/>
              </a:path>
              <a:path w="398145" h="386079">
                <a:moveTo>
                  <a:pt x="38080" y="256339"/>
                </a:moveTo>
                <a:lnTo>
                  <a:pt x="38080" y="269010"/>
                </a:lnTo>
                <a:lnTo>
                  <a:pt x="43713" y="287334"/>
                </a:lnTo>
                <a:lnTo>
                  <a:pt x="47374" y="294649"/>
                </a:lnTo>
                <a:lnTo>
                  <a:pt x="59226" y="298601"/>
                </a:lnTo>
                <a:lnTo>
                  <a:pt x="70509" y="302811"/>
                </a:lnTo>
                <a:lnTo>
                  <a:pt x="102919" y="325346"/>
                </a:lnTo>
                <a:lnTo>
                  <a:pt x="112800" y="340843"/>
                </a:lnTo>
                <a:lnTo>
                  <a:pt x="111397" y="345073"/>
                </a:lnTo>
                <a:lnTo>
                  <a:pt x="108571" y="347880"/>
                </a:lnTo>
                <a:lnTo>
                  <a:pt x="132402" y="347880"/>
                </a:lnTo>
                <a:lnTo>
                  <a:pt x="114203" y="309868"/>
                </a:lnTo>
                <a:lnTo>
                  <a:pt x="86003" y="278873"/>
                </a:lnTo>
                <a:lnTo>
                  <a:pt x="56400" y="261972"/>
                </a:lnTo>
                <a:lnTo>
                  <a:pt x="50767" y="259146"/>
                </a:lnTo>
                <a:lnTo>
                  <a:pt x="43713" y="257742"/>
                </a:lnTo>
                <a:lnTo>
                  <a:pt x="38080" y="256339"/>
                </a:lnTo>
                <a:close/>
              </a:path>
              <a:path w="398145" h="386079">
                <a:moveTo>
                  <a:pt x="373636" y="8440"/>
                </a:moveTo>
                <a:lnTo>
                  <a:pt x="334152" y="8440"/>
                </a:lnTo>
                <a:lnTo>
                  <a:pt x="346859" y="9844"/>
                </a:lnTo>
                <a:lnTo>
                  <a:pt x="359546" y="12670"/>
                </a:lnTo>
                <a:lnTo>
                  <a:pt x="384920" y="21111"/>
                </a:lnTo>
                <a:lnTo>
                  <a:pt x="396204" y="26745"/>
                </a:lnTo>
                <a:lnTo>
                  <a:pt x="397607" y="15477"/>
                </a:lnTo>
                <a:lnTo>
                  <a:pt x="382094" y="9844"/>
                </a:lnTo>
                <a:lnTo>
                  <a:pt x="373636" y="8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1175" y="5002486"/>
            <a:ext cx="139700" cy="59690"/>
          </a:xfrm>
          <a:custGeom>
            <a:avLst/>
            <a:gdLst/>
            <a:ahLst/>
            <a:cxnLst/>
            <a:rect l="l" t="t" r="r" b="b"/>
            <a:pathLst>
              <a:path w="139700" h="59689">
                <a:moveTo>
                  <a:pt x="131119" y="0"/>
                </a:moveTo>
                <a:lnTo>
                  <a:pt x="84600" y="12670"/>
                </a:lnTo>
                <a:lnTo>
                  <a:pt x="42290" y="32398"/>
                </a:lnTo>
                <a:lnTo>
                  <a:pt x="2825" y="56336"/>
                </a:lnTo>
                <a:lnTo>
                  <a:pt x="0" y="59162"/>
                </a:lnTo>
                <a:lnTo>
                  <a:pt x="1403" y="59162"/>
                </a:lnTo>
                <a:lnTo>
                  <a:pt x="7054" y="57739"/>
                </a:lnTo>
                <a:lnTo>
                  <a:pt x="15512" y="56336"/>
                </a:lnTo>
                <a:lnTo>
                  <a:pt x="28200" y="54932"/>
                </a:lnTo>
                <a:lnTo>
                  <a:pt x="42290" y="52106"/>
                </a:lnTo>
                <a:lnTo>
                  <a:pt x="59206" y="47895"/>
                </a:lnTo>
                <a:lnTo>
                  <a:pt x="78948" y="43665"/>
                </a:lnTo>
                <a:lnTo>
                  <a:pt x="101516" y="39435"/>
                </a:lnTo>
                <a:lnTo>
                  <a:pt x="112800" y="38031"/>
                </a:lnTo>
                <a:lnTo>
                  <a:pt x="125487" y="36628"/>
                </a:lnTo>
                <a:lnTo>
                  <a:pt x="139577" y="36628"/>
                </a:lnTo>
                <a:lnTo>
                  <a:pt x="131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0513" y="4043290"/>
            <a:ext cx="3111671" cy="2401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5240" y="6263089"/>
            <a:ext cx="3129280" cy="189230"/>
          </a:xfrm>
          <a:custGeom>
            <a:avLst/>
            <a:gdLst/>
            <a:ahLst/>
            <a:cxnLst/>
            <a:rect l="l" t="t" r="r" b="b"/>
            <a:pathLst>
              <a:path w="3129279" h="189229">
                <a:moveTo>
                  <a:pt x="1408531" y="0"/>
                </a:moveTo>
                <a:lnTo>
                  <a:pt x="1305611" y="0"/>
                </a:lnTo>
                <a:lnTo>
                  <a:pt x="1112439" y="2816"/>
                </a:lnTo>
                <a:lnTo>
                  <a:pt x="937607" y="11267"/>
                </a:lnTo>
                <a:lnTo>
                  <a:pt x="779690" y="22536"/>
                </a:lnTo>
                <a:lnTo>
                  <a:pt x="638709" y="36620"/>
                </a:lnTo>
                <a:lnTo>
                  <a:pt x="513222" y="53523"/>
                </a:lnTo>
                <a:lnTo>
                  <a:pt x="456821" y="63383"/>
                </a:lnTo>
                <a:lnTo>
                  <a:pt x="403247" y="71833"/>
                </a:lnTo>
                <a:lnTo>
                  <a:pt x="353902" y="81693"/>
                </a:lnTo>
                <a:lnTo>
                  <a:pt x="307363" y="91553"/>
                </a:lnTo>
                <a:lnTo>
                  <a:pt x="265073" y="101410"/>
                </a:lnTo>
                <a:lnTo>
                  <a:pt x="226992" y="109863"/>
                </a:lnTo>
                <a:lnTo>
                  <a:pt x="190334" y="119723"/>
                </a:lnTo>
                <a:lnTo>
                  <a:pt x="159327" y="129581"/>
                </a:lnTo>
                <a:lnTo>
                  <a:pt x="129724" y="138033"/>
                </a:lnTo>
                <a:lnTo>
                  <a:pt x="104336" y="146483"/>
                </a:lnTo>
                <a:lnTo>
                  <a:pt x="60627" y="161977"/>
                </a:lnTo>
                <a:lnTo>
                  <a:pt x="43707" y="169019"/>
                </a:lnTo>
                <a:lnTo>
                  <a:pt x="29609" y="174653"/>
                </a:lnTo>
                <a:lnTo>
                  <a:pt x="18329" y="178879"/>
                </a:lnTo>
                <a:lnTo>
                  <a:pt x="9869" y="183104"/>
                </a:lnTo>
                <a:lnTo>
                  <a:pt x="2820" y="185921"/>
                </a:lnTo>
                <a:lnTo>
                  <a:pt x="0" y="188738"/>
                </a:lnTo>
                <a:lnTo>
                  <a:pt x="5640" y="187330"/>
                </a:lnTo>
                <a:lnTo>
                  <a:pt x="12689" y="185921"/>
                </a:lnTo>
                <a:lnTo>
                  <a:pt x="23969" y="183104"/>
                </a:lnTo>
                <a:lnTo>
                  <a:pt x="39478" y="180287"/>
                </a:lnTo>
                <a:lnTo>
                  <a:pt x="56398" y="176062"/>
                </a:lnTo>
                <a:lnTo>
                  <a:pt x="76136" y="171836"/>
                </a:lnTo>
                <a:lnTo>
                  <a:pt x="100105" y="167611"/>
                </a:lnTo>
                <a:lnTo>
                  <a:pt x="126898" y="161977"/>
                </a:lnTo>
                <a:lnTo>
                  <a:pt x="156501" y="156343"/>
                </a:lnTo>
                <a:lnTo>
                  <a:pt x="188930" y="150710"/>
                </a:lnTo>
                <a:lnTo>
                  <a:pt x="224185" y="145074"/>
                </a:lnTo>
                <a:lnTo>
                  <a:pt x="260843" y="138033"/>
                </a:lnTo>
                <a:lnTo>
                  <a:pt x="301731" y="132397"/>
                </a:lnTo>
                <a:lnTo>
                  <a:pt x="391963" y="118313"/>
                </a:lnTo>
                <a:lnTo>
                  <a:pt x="439905" y="112680"/>
                </a:lnTo>
                <a:lnTo>
                  <a:pt x="545651" y="98594"/>
                </a:lnTo>
                <a:lnTo>
                  <a:pt x="602051" y="92960"/>
                </a:lnTo>
                <a:lnTo>
                  <a:pt x="661257" y="85917"/>
                </a:lnTo>
                <a:lnTo>
                  <a:pt x="851603" y="69016"/>
                </a:lnTo>
                <a:lnTo>
                  <a:pt x="919287" y="64790"/>
                </a:lnTo>
                <a:lnTo>
                  <a:pt x="989778" y="59156"/>
                </a:lnTo>
                <a:lnTo>
                  <a:pt x="1063094" y="54930"/>
                </a:lnTo>
                <a:lnTo>
                  <a:pt x="1294327" y="46480"/>
                </a:lnTo>
                <a:lnTo>
                  <a:pt x="1459298" y="43663"/>
                </a:lnTo>
                <a:lnTo>
                  <a:pt x="2344025" y="43663"/>
                </a:lnTo>
                <a:lnTo>
                  <a:pt x="2305340" y="40846"/>
                </a:lnTo>
                <a:lnTo>
                  <a:pt x="2224852" y="33803"/>
                </a:lnTo>
                <a:lnTo>
                  <a:pt x="1949867" y="16902"/>
                </a:lnTo>
                <a:lnTo>
                  <a:pt x="1629902" y="4226"/>
                </a:lnTo>
                <a:lnTo>
                  <a:pt x="1517102" y="1409"/>
                </a:lnTo>
                <a:lnTo>
                  <a:pt x="1408531" y="0"/>
                </a:lnTo>
                <a:close/>
              </a:path>
              <a:path w="3129279" h="189229">
                <a:moveTo>
                  <a:pt x="2344025" y="43663"/>
                </a:moveTo>
                <a:lnTo>
                  <a:pt x="1622847" y="43663"/>
                </a:lnTo>
                <a:lnTo>
                  <a:pt x="1848428" y="47889"/>
                </a:lnTo>
                <a:lnTo>
                  <a:pt x="2054326" y="56340"/>
                </a:lnTo>
                <a:lnTo>
                  <a:pt x="2116300" y="60566"/>
                </a:lnTo>
                <a:lnTo>
                  <a:pt x="2178274" y="63383"/>
                </a:lnTo>
                <a:lnTo>
                  <a:pt x="2292478" y="71833"/>
                </a:lnTo>
                <a:lnTo>
                  <a:pt x="2346071" y="77467"/>
                </a:lnTo>
                <a:lnTo>
                  <a:pt x="2398301" y="81693"/>
                </a:lnTo>
                <a:lnTo>
                  <a:pt x="2447607" y="87326"/>
                </a:lnTo>
                <a:lnTo>
                  <a:pt x="2494185" y="91553"/>
                </a:lnTo>
                <a:lnTo>
                  <a:pt x="2580130" y="102820"/>
                </a:lnTo>
                <a:lnTo>
                  <a:pt x="2619692" y="107046"/>
                </a:lnTo>
                <a:lnTo>
                  <a:pt x="2691605" y="118313"/>
                </a:lnTo>
                <a:lnTo>
                  <a:pt x="2754943" y="126764"/>
                </a:lnTo>
                <a:lnTo>
                  <a:pt x="2783202" y="132397"/>
                </a:lnTo>
                <a:lnTo>
                  <a:pt x="2808537" y="136624"/>
                </a:lnTo>
                <a:lnTo>
                  <a:pt x="2831144" y="139440"/>
                </a:lnTo>
                <a:lnTo>
                  <a:pt x="2852387" y="143667"/>
                </a:lnTo>
                <a:lnTo>
                  <a:pt x="2872070" y="146483"/>
                </a:lnTo>
                <a:lnTo>
                  <a:pt x="2887466" y="150710"/>
                </a:lnTo>
                <a:lnTo>
                  <a:pt x="2903057" y="152117"/>
                </a:lnTo>
                <a:lnTo>
                  <a:pt x="2959379" y="160567"/>
                </a:lnTo>
                <a:lnTo>
                  <a:pt x="3029928" y="166202"/>
                </a:lnTo>
                <a:lnTo>
                  <a:pt x="3089174" y="169019"/>
                </a:lnTo>
                <a:lnTo>
                  <a:pt x="3128736" y="169019"/>
                </a:lnTo>
                <a:lnTo>
                  <a:pt x="3127177" y="167611"/>
                </a:lnTo>
                <a:lnTo>
                  <a:pt x="3123084" y="166202"/>
                </a:lnTo>
                <a:lnTo>
                  <a:pt x="3116068" y="163384"/>
                </a:lnTo>
                <a:lnTo>
                  <a:pt x="3107493" y="160567"/>
                </a:lnTo>
                <a:lnTo>
                  <a:pt x="3096190" y="157751"/>
                </a:lnTo>
                <a:lnTo>
                  <a:pt x="3083522" y="153526"/>
                </a:lnTo>
                <a:lnTo>
                  <a:pt x="3068126" y="149300"/>
                </a:lnTo>
                <a:lnTo>
                  <a:pt x="3049612" y="143667"/>
                </a:lnTo>
                <a:lnTo>
                  <a:pt x="3029928" y="139440"/>
                </a:lnTo>
                <a:lnTo>
                  <a:pt x="3005957" y="133807"/>
                </a:lnTo>
                <a:lnTo>
                  <a:pt x="2979258" y="126764"/>
                </a:lnTo>
                <a:lnTo>
                  <a:pt x="2949635" y="121130"/>
                </a:lnTo>
                <a:lnTo>
                  <a:pt x="2917089" y="114087"/>
                </a:lnTo>
                <a:lnTo>
                  <a:pt x="2880450" y="108453"/>
                </a:lnTo>
                <a:lnTo>
                  <a:pt x="2841083" y="101410"/>
                </a:lnTo>
                <a:lnTo>
                  <a:pt x="2797234" y="94369"/>
                </a:lnTo>
                <a:lnTo>
                  <a:pt x="2698621" y="80283"/>
                </a:lnTo>
                <a:lnTo>
                  <a:pt x="2585782" y="66199"/>
                </a:lnTo>
                <a:lnTo>
                  <a:pt x="2522444" y="60566"/>
                </a:lnTo>
                <a:lnTo>
                  <a:pt x="2382710" y="46480"/>
                </a:lnTo>
                <a:lnTo>
                  <a:pt x="2344025" y="436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77487" y="5436294"/>
            <a:ext cx="2536546" cy="922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57800" y="1752473"/>
            <a:ext cx="3292475" cy="2189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Economic Factors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78891" y="1371600"/>
            <a:ext cx="6347714" cy="40331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/>
              <a:t>GDP: Gross Domestic Product. How much on average does each person earn per year? </a:t>
            </a:r>
          </a:p>
        </p:txBody>
      </p:sp>
      <p:pic>
        <p:nvPicPr>
          <p:cNvPr id="23556" name="Picture 2" descr="http://www.econguru.com/wp-content/uploads/2008/10/gdp_nominal_per_capita_world_map_imf_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2362200"/>
            <a:ext cx="905036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0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1232"/>
            <a:ext cx="8839200" cy="1035796"/>
          </a:xfrm>
          <a:prstGeom prst="rect">
            <a:avLst/>
          </a:prstGeom>
        </p:spPr>
        <p:txBody>
          <a:bodyPr vert="horz" wrap="square" lIns="0" tIns="416179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z="4000" spc="-30" dirty="0"/>
              <a:t>G</a:t>
            </a:r>
            <a:r>
              <a:rPr sz="4000" spc="-75" dirty="0"/>
              <a:t>r</a:t>
            </a:r>
            <a:r>
              <a:rPr sz="4000" spc="-25" dirty="0"/>
              <a:t>os</a:t>
            </a:r>
            <a:r>
              <a:rPr sz="4000" spc="-20" dirty="0"/>
              <a:t>s</a:t>
            </a:r>
            <a:r>
              <a:rPr sz="4000" dirty="0"/>
              <a:t> </a:t>
            </a:r>
            <a:r>
              <a:rPr sz="4000" spc="-30" dirty="0"/>
              <a:t>D</a:t>
            </a:r>
            <a:r>
              <a:rPr sz="4000" spc="-15" dirty="0"/>
              <a:t>o</a:t>
            </a:r>
            <a:r>
              <a:rPr sz="4000" spc="-30" dirty="0"/>
              <a:t>me</a:t>
            </a:r>
            <a:r>
              <a:rPr sz="4000" spc="-65" dirty="0"/>
              <a:t>s</a:t>
            </a:r>
            <a:r>
              <a:rPr sz="4000" spc="-15" dirty="0"/>
              <a:t>tic</a:t>
            </a:r>
            <a:r>
              <a:rPr sz="4000" dirty="0"/>
              <a:t> </a:t>
            </a:r>
            <a:r>
              <a:rPr sz="4000" spc="-25" dirty="0"/>
              <a:t>P</a:t>
            </a:r>
            <a:r>
              <a:rPr sz="4000" spc="-75" dirty="0"/>
              <a:t>r</a:t>
            </a:r>
            <a:r>
              <a:rPr sz="4000" spc="-30" dirty="0"/>
              <a:t>o</a:t>
            </a:r>
            <a:r>
              <a:rPr sz="4000" spc="-20" dirty="0"/>
              <a:t>d</a:t>
            </a:r>
            <a:r>
              <a:rPr sz="4000" spc="-25" dirty="0"/>
              <a:t>uc</a:t>
            </a:r>
            <a:r>
              <a:rPr sz="4000" spc="-15" dirty="0"/>
              <a:t>t</a:t>
            </a:r>
            <a:r>
              <a:rPr sz="4000" spc="10" dirty="0"/>
              <a:t> </a:t>
            </a:r>
            <a:r>
              <a:rPr sz="4000" spc="-114" dirty="0"/>
              <a:t>P</a:t>
            </a:r>
            <a:r>
              <a:rPr sz="4000" spc="-20" dirty="0"/>
              <a:t>er</a:t>
            </a:r>
            <a:r>
              <a:rPr sz="4000" spc="-5" dirty="0"/>
              <a:t> </a:t>
            </a:r>
            <a:r>
              <a:rPr sz="4000" spc="-30" dirty="0"/>
              <a:t>C</a:t>
            </a:r>
            <a:r>
              <a:rPr sz="4000" spc="-10" dirty="0"/>
              <a:t>a</a:t>
            </a:r>
            <a:r>
              <a:rPr sz="4000" spc="-20" dirty="0"/>
              <a:t>pi</a:t>
            </a:r>
            <a:r>
              <a:rPr sz="4000" spc="-60" dirty="0"/>
              <a:t>t</a:t>
            </a:r>
            <a:r>
              <a:rPr sz="4000" spc="-20" dirty="0"/>
              <a:t>a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295400"/>
            <a:ext cx="4752340" cy="539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2225" indent="-342900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6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ece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$10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$15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 ho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lope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tr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es,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ompa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le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</a:t>
            </a:r>
            <a:r>
              <a:rPr sz="2400" spc="5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.5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dirty="0">
                <a:latin typeface="Calibri"/>
                <a:cs typeface="Calibri"/>
              </a:rPr>
              <a:t>r </a:t>
            </a:r>
            <a:r>
              <a:rPr sz="2400" spc="-5" dirty="0">
                <a:latin typeface="Calibri"/>
                <a:cs typeface="Calibri"/>
              </a:rPr>
              <a:t>ho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lope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5" dirty="0">
                <a:latin typeface="Calibri"/>
                <a:cs typeface="Calibri"/>
              </a:rPr>
              <a:t>ones.</a:t>
            </a:r>
            <a:endParaRPr sz="2400" dirty="0">
              <a:latin typeface="Calibri"/>
              <a:cs typeface="Calibri"/>
            </a:endParaRPr>
          </a:p>
          <a:p>
            <a:pPr marL="355600" marR="374015" indent="-342900">
              <a:lnSpc>
                <a:spcPts val="2160"/>
              </a:lnSpc>
              <a:spcBef>
                <a:spcPts val="509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4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api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 inco</a:t>
            </a:r>
            <a:r>
              <a:rPr sz="2400" spc="-1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ficul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figu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ain</a:t>
            </a:r>
          </a:p>
          <a:p>
            <a:pPr marL="355600" marR="5080" indent="-342900">
              <a:lnSpc>
                <a:spcPct val="90000"/>
              </a:lnSpc>
              <a:spcBef>
                <a:spcPts val="44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og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aphe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titu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 c</a:t>
            </a:r>
            <a:r>
              <a:rPr sz="2400" dirty="0">
                <a:latin typeface="Calibri"/>
                <a:cs typeface="Calibri"/>
              </a:rPr>
              <a:t>api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g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oss dome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tic 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ct,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mo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eadi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able indi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7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div</a:t>
            </a:r>
            <a:r>
              <a:rPr sz="2400" dirty="0">
                <a:latin typeface="Calibri"/>
                <a:cs typeface="Calibri"/>
              </a:rPr>
              <a:t>iding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GDP</a:t>
            </a:r>
            <a:r>
              <a:rPr sz="2400" spc="-10" dirty="0">
                <a:latin typeface="Calibri"/>
                <a:cs typeface="Calibri"/>
              </a:rPr>
              <a:t> b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 </a:t>
            </a:r>
            <a:r>
              <a:rPr sz="2400" spc="-5" dirty="0">
                <a:latin typeface="Calibri"/>
                <a:cs typeface="Calibri"/>
              </a:rPr>
              <a:t>pop</a:t>
            </a:r>
            <a:r>
              <a:rPr sz="2400" dirty="0">
                <a:latin typeface="Calibri"/>
                <a:cs typeface="Calibri"/>
              </a:rPr>
              <a:t>ul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n.</a:t>
            </a:r>
            <a:endParaRPr sz="2400" dirty="0">
              <a:latin typeface="Calibri"/>
              <a:cs typeface="Calibri"/>
            </a:endParaRPr>
          </a:p>
          <a:p>
            <a:pPr marL="355600" marR="226695" indent="-342900">
              <a:lnSpc>
                <a:spcPct val="9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om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tic 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ct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(GDP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alue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out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g</a:t>
            </a:r>
            <a:r>
              <a:rPr sz="2400" spc="-5" dirty="0">
                <a:latin typeface="Calibri"/>
                <a:cs typeface="Calibri"/>
              </a:rPr>
              <a:t>ood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ces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ced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cou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spc="-1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norma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ly </a:t>
            </a:r>
            <a:r>
              <a:rPr sz="2400" spc="-5" dirty="0">
                <a:latin typeface="Calibri"/>
                <a:cs typeface="Calibri"/>
              </a:rPr>
              <a:t>durin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ea</a:t>
            </a:r>
            <a:r>
              <a:rPr sz="2400" spc="-2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5638800" y="1635627"/>
            <a:ext cx="2816860" cy="2077720"/>
          </a:xfrm>
          <a:custGeom>
            <a:avLst/>
            <a:gdLst/>
            <a:ahLst/>
            <a:cxnLst/>
            <a:rect l="l" t="t" r="r" b="b"/>
            <a:pathLst>
              <a:path w="2816859" h="2077720">
                <a:moveTo>
                  <a:pt x="0" y="2077348"/>
                </a:moveTo>
                <a:lnTo>
                  <a:pt x="2816864" y="2077348"/>
                </a:lnTo>
                <a:lnTo>
                  <a:pt x="2816864" y="0"/>
                </a:lnTo>
                <a:lnTo>
                  <a:pt x="0" y="0"/>
                </a:lnTo>
                <a:lnTo>
                  <a:pt x="0" y="2077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31268" y="2483155"/>
            <a:ext cx="511809" cy="272415"/>
          </a:xfrm>
          <a:custGeom>
            <a:avLst/>
            <a:gdLst/>
            <a:ahLst/>
            <a:cxnLst/>
            <a:rect l="l" t="t" r="r" b="b"/>
            <a:pathLst>
              <a:path w="511809" h="272414">
                <a:moveTo>
                  <a:pt x="241290" y="0"/>
                </a:moveTo>
                <a:lnTo>
                  <a:pt x="0" y="226620"/>
                </a:lnTo>
                <a:lnTo>
                  <a:pt x="60259" y="271950"/>
                </a:lnTo>
                <a:lnTo>
                  <a:pt x="511190" y="205469"/>
                </a:lnTo>
                <a:lnTo>
                  <a:pt x="241290" y="0"/>
                </a:lnTo>
                <a:close/>
              </a:path>
            </a:pathLst>
          </a:custGeom>
          <a:solidFill>
            <a:srgbClr val="E2D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58329" y="2664447"/>
            <a:ext cx="1109980" cy="499109"/>
          </a:xfrm>
          <a:custGeom>
            <a:avLst/>
            <a:gdLst/>
            <a:ahLst/>
            <a:cxnLst/>
            <a:rect l="l" t="t" r="r" b="b"/>
            <a:pathLst>
              <a:path w="1109979" h="499110">
                <a:moveTo>
                  <a:pt x="239770" y="80076"/>
                </a:moveTo>
                <a:lnTo>
                  <a:pt x="85957" y="220583"/>
                </a:lnTo>
                <a:lnTo>
                  <a:pt x="85957" y="297633"/>
                </a:lnTo>
                <a:lnTo>
                  <a:pt x="82919" y="312747"/>
                </a:lnTo>
                <a:lnTo>
                  <a:pt x="82919" y="324836"/>
                </a:lnTo>
                <a:lnTo>
                  <a:pt x="79881" y="329368"/>
                </a:lnTo>
                <a:lnTo>
                  <a:pt x="76843" y="336925"/>
                </a:lnTo>
                <a:lnTo>
                  <a:pt x="70893" y="344482"/>
                </a:lnTo>
                <a:lnTo>
                  <a:pt x="66335" y="353545"/>
                </a:lnTo>
                <a:lnTo>
                  <a:pt x="60259" y="361089"/>
                </a:lnTo>
                <a:lnTo>
                  <a:pt x="52790" y="371672"/>
                </a:lnTo>
                <a:lnTo>
                  <a:pt x="45194" y="380735"/>
                </a:lnTo>
                <a:lnTo>
                  <a:pt x="37725" y="389798"/>
                </a:lnTo>
                <a:lnTo>
                  <a:pt x="30129" y="397355"/>
                </a:lnTo>
                <a:lnTo>
                  <a:pt x="22660" y="406419"/>
                </a:lnTo>
                <a:lnTo>
                  <a:pt x="16583" y="413976"/>
                </a:lnTo>
                <a:lnTo>
                  <a:pt x="10507" y="420014"/>
                </a:lnTo>
                <a:lnTo>
                  <a:pt x="4557" y="424545"/>
                </a:lnTo>
                <a:lnTo>
                  <a:pt x="1519" y="430596"/>
                </a:lnTo>
                <a:lnTo>
                  <a:pt x="0" y="432102"/>
                </a:lnTo>
                <a:lnTo>
                  <a:pt x="0" y="435128"/>
                </a:lnTo>
                <a:lnTo>
                  <a:pt x="12026" y="489520"/>
                </a:lnTo>
                <a:lnTo>
                  <a:pt x="1109858" y="498583"/>
                </a:lnTo>
                <a:lnTo>
                  <a:pt x="1109858" y="273469"/>
                </a:lnTo>
                <a:lnTo>
                  <a:pt x="868924" y="90658"/>
                </a:lnTo>
                <a:lnTo>
                  <a:pt x="520178" y="90658"/>
                </a:lnTo>
                <a:lnTo>
                  <a:pt x="239770" y="80076"/>
                </a:lnTo>
                <a:close/>
              </a:path>
              <a:path w="1109979" h="499110">
                <a:moveTo>
                  <a:pt x="749442" y="0"/>
                </a:moveTo>
                <a:lnTo>
                  <a:pt x="520178" y="90658"/>
                </a:lnTo>
                <a:lnTo>
                  <a:pt x="868924" y="90658"/>
                </a:lnTo>
                <a:lnTo>
                  <a:pt x="749442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6443" y="2569269"/>
            <a:ext cx="777240" cy="314325"/>
          </a:xfrm>
          <a:custGeom>
            <a:avLst/>
            <a:gdLst/>
            <a:ahLst/>
            <a:cxnLst/>
            <a:rect l="l" t="t" r="r" b="b"/>
            <a:pathLst>
              <a:path w="777240" h="314325">
                <a:moveTo>
                  <a:pt x="158370" y="126911"/>
                </a:moveTo>
                <a:lnTo>
                  <a:pt x="0" y="282519"/>
                </a:lnTo>
                <a:lnTo>
                  <a:pt x="93553" y="314254"/>
                </a:lnTo>
                <a:lnTo>
                  <a:pt x="260912" y="314254"/>
                </a:lnTo>
                <a:lnTo>
                  <a:pt x="373961" y="267418"/>
                </a:lnTo>
                <a:lnTo>
                  <a:pt x="643339" y="267418"/>
                </a:lnTo>
                <a:lnTo>
                  <a:pt x="776660" y="211519"/>
                </a:lnTo>
                <a:lnTo>
                  <a:pt x="709194" y="161658"/>
                </a:lnTo>
                <a:lnTo>
                  <a:pt x="229263" y="161658"/>
                </a:lnTo>
                <a:lnTo>
                  <a:pt x="158370" y="126911"/>
                </a:lnTo>
                <a:close/>
              </a:path>
              <a:path w="777240" h="314325">
                <a:moveTo>
                  <a:pt x="643339" y="267418"/>
                </a:moveTo>
                <a:lnTo>
                  <a:pt x="373961" y="267418"/>
                </a:lnTo>
                <a:lnTo>
                  <a:pt x="582083" y="293102"/>
                </a:lnTo>
                <a:lnTo>
                  <a:pt x="643339" y="267418"/>
                </a:lnTo>
                <a:close/>
              </a:path>
              <a:path w="777240" h="314325">
                <a:moveTo>
                  <a:pt x="190019" y="93671"/>
                </a:moveTo>
                <a:lnTo>
                  <a:pt x="229263" y="161658"/>
                </a:lnTo>
                <a:lnTo>
                  <a:pt x="709194" y="161658"/>
                </a:lnTo>
                <a:lnTo>
                  <a:pt x="666272" y="129937"/>
                </a:lnTo>
                <a:lnTo>
                  <a:pt x="285091" y="129937"/>
                </a:lnTo>
                <a:lnTo>
                  <a:pt x="190019" y="93671"/>
                </a:lnTo>
                <a:close/>
              </a:path>
              <a:path w="777240" h="314325">
                <a:moveTo>
                  <a:pt x="235340" y="69493"/>
                </a:moveTo>
                <a:lnTo>
                  <a:pt x="285091" y="129937"/>
                </a:lnTo>
                <a:lnTo>
                  <a:pt x="380038" y="129937"/>
                </a:lnTo>
                <a:lnTo>
                  <a:pt x="235340" y="69493"/>
                </a:lnTo>
                <a:close/>
              </a:path>
              <a:path w="777240" h="314325">
                <a:moveTo>
                  <a:pt x="285091" y="48341"/>
                </a:moveTo>
                <a:lnTo>
                  <a:pt x="380038" y="129937"/>
                </a:lnTo>
                <a:lnTo>
                  <a:pt x="666272" y="129937"/>
                </a:lnTo>
                <a:lnTo>
                  <a:pt x="656047" y="122380"/>
                </a:lnTo>
                <a:lnTo>
                  <a:pt x="438904" y="122380"/>
                </a:lnTo>
                <a:lnTo>
                  <a:pt x="285091" y="48341"/>
                </a:lnTo>
                <a:close/>
              </a:path>
              <a:path w="777240" h="314325">
                <a:moveTo>
                  <a:pt x="352946" y="19645"/>
                </a:moveTo>
                <a:lnTo>
                  <a:pt x="438904" y="122380"/>
                </a:lnTo>
                <a:lnTo>
                  <a:pt x="656047" y="122380"/>
                </a:lnTo>
                <a:lnTo>
                  <a:pt x="649915" y="117848"/>
                </a:lnTo>
                <a:lnTo>
                  <a:pt x="506759" y="117848"/>
                </a:lnTo>
                <a:lnTo>
                  <a:pt x="352946" y="19645"/>
                </a:lnTo>
                <a:close/>
              </a:path>
              <a:path w="777240" h="314325">
                <a:moveTo>
                  <a:pt x="434347" y="0"/>
                </a:moveTo>
                <a:lnTo>
                  <a:pt x="506759" y="117848"/>
                </a:lnTo>
                <a:lnTo>
                  <a:pt x="649915" y="117848"/>
                </a:lnTo>
                <a:lnTo>
                  <a:pt x="621295" y="96696"/>
                </a:lnTo>
                <a:lnTo>
                  <a:pt x="571576" y="96696"/>
                </a:lnTo>
                <a:lnTo>
                  <a:pt x="434347" y="0"/>
                </a:lnTo>
                <a:close/>
              </a:path>
              <a:path w="777240" h="314325">
                <a:moveTo>
                  <a:pt x="500683" y="7556"/>
                </a:moveTo>
                <a:lnTo>
                  <a:pt x="571576" y="96696"/>
                </a:lnTo>
                <a:lnTo>
                  <a:pt x="621295" y="96696"/>
                </a:lnTo>
                <a:lnTo>
                  <a:pt x="500683" y="7556"/>
                </a:lnTo>
                <a:close/>
              </a:path>
            </a:pathLst>
          </a:custGeom>
          <a:solidFill>
            <a:srgbClr val="AFA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23642" y="1859115"/>
            <a:ext cx="1144905" cy="156210"/>
          </a:xfrm>
          <a:custGeom>
            <a:avLst/>
            <a:gdLst/>
            <a:ahLst/>
            <a:cxnLst/>
            <a:rect l="l" t="t" r="r" b="b"/>
            <a:pathLst>
              <a:path w="1144904" h="156210">
                <a:moveTo>
                  <a:pt x="12026" y="0"/>
                </a:moveTo>
                <a:lnTo>
                  <a:pt x="0" y="155696"/>
                </a:lnTo>
                <a:lnTo>
                  <a:pt x="1144545" y="155696"/>
                </a:lnTo>
                <a:lnTo>
                  <a:pt x="1144545" y="7594"/>
                </a:lnTo>
                <a:lnTo>
                  <a:pt x="12026" y="0"/>
                </a:lnTo>
                <a:close/>
              </a:path>
            </a:pathLst>
          </a:custGeom>
          <a:solidFill>
            <a:srgbClr val="9E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1180" y="2605523"/>
            <a:ext cx="562610" cy="467359"/>
          </a:xfrm>
          <a:custGeom>
            <a:avLst/>
            <a:gdLst/>
            <a:ahLst/>
            <a:cxnLst/>
            <a:rect l="l" t="t" r="r" b="b"/>
            <a:pathLst>
              <a:path w="562610" h="467360">
                <a:moveTo>
                  <a:pt x="562455" y="0"/>
                </a:moveTo>
                <a:lnTo>
                  <a:pt x="0" y="37772"/>
                </a:lnTo>
                <a:lnTo>
                  <a:pt x="0" y="466849"/>
                </a:lnTo>
                <a:lnTo>
                  <a:pt x="562455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1180" y="1715697"/>
            <a:ext cx="2657475" cy="433705"/>
          </a:xfrm>
          <a:custGeom>
            <a:avLst/>
            <a:gdLst/>
            <a:ahLst/>
            <a:cxnLst/>
            <a:rect l="l" t="t" r="r" b="b"/>
            <a:pathLst>
              <a:path w="2657475" h="433705">
                <a:moveTo>
                  <a:pt x="2657007" y="0"/>
                </a:moveTo>
                <a:lnTo>
                  <a:pt x="0" y="0"/>
                </a:lnTo>
                <a:lnTo>
                  <a:pt x="0" y="433545"/>
                </a:lnTo>
                <a:lnTo>
                  <a:pt x="215635" y="184304"/>
                </a:lnTo>
                <a:lnTo>
                  <a:pt x="524755" y="184304"/>
                </a:lnTo>
                <a:lnTo>
                  <a:pt x="699684" y="175190"/>
                </a:lnTo>
                <a:lnTo>
                  <a:pt x="930390" y="149494"/>
                </a:lnTo>
                <a:lnTo>
                  <a:pt x="1161110" y="107215"/>
                </a:lnTo>
                <a:lnTo>
                  <a:pt x="2657007" y="107215"/>
                </a:lnTo>
                <a:lnTo>
                  <a:pt x="2657007" y="0"/>
                </a:lnTo>
                <a:close/>
              </a:path>
              <a:path w="2657475" h="433705">
                <a:moveTo>
                  <a:pt x="2657007" y="107215"/>
                </a:moveTo>
                <a:lnTo>
                  <a:pt x="1161110" y="107215"/>
                </a:lnTo>
                <a:lnTo>
                  <a:pt x="1421946" y="193291"/>
                </a:lnTo>
                <a:lnTo>
                  <a:pt x="1510942" y="110253"/>
                </a:lnTo>
                <a:lnTo>
                  <a:pt x="2657007" y="110253"/>
                </a:lnTo>
                <a:lnTo>
                  <a:pt x="2657007" y="107215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1180" y="1777596"/>
            <a:ext cx="2657007" cy="1855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38800" y="3997764"/>
            <a:ext cx="2816860" cy="2077720"/>
          </a:xfrm>
          <a:custGeom>
            <a:avLst/>
            <a:gdLst/>
            <a:ahLst/>
            <a:cxnLst/>
            <a:rect l="l" t="t" r="r" b="b"/>
            <a:pathLst>
              <a:path w="2816859" h="2077720">
                <a:moveTo>
                  <a:pt x="0" y="2077348"/>
                </a:moveTo>
                <a:lnTo>
                  <a:pt x="2816864" y="2077348"/>
                </a:lnTo>
                <a:lnTo>
                  <a:pt x="2816864" y="0"/>
                </a:lnTo>
                <a:lnTo>
                  <a:pt x="0" y="0"/>
                </a:lnTo>
                <a:lnTo>
                  <a:pt x="0" y="2077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11180" y="4423784"/>
            <a:ext cx="2657007" cy="1571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5626" y="5635459"/>
            <a:ext cx="2192655" cy="360045"/>
          </a:xfrm>
          <a:custGeom>
            <a:avLst/>
            <a:gdLst/>
            <a:ahLst/>
            <a:cxnLst/>
            <a:rect l="l" t="t" r="r" b="b"/>
            <a:pathLst>
              <a:path w="2192654" h="360045">
                <a:moveTo>
                  <a:pt x="398090" y="110291"/>
                </a:moveTo>
                <a:lnTo>
                  <a:pt x="245796" y="119354"/>
                </a:lnTo>
                <a:lnTo>
                  <a:pt x="227693" y="196405"/>
                </a:lnTo>
                <a:lnTo>
                  <a:pt x="7532" y="203962"/>
                </a:lnTo>
                <a:lnTo>
                  <a:pt x="0" y="359578"/>
                </a:lnTo>
                <a:lnTo>
                  <a:pt x="2192561" y="359578"/>
                </a:lnTo>
                <a:lnTo>
                  <a:pt x="2192561" y="208494"/>
                </a:lnTo>
                <a:lnTo>
                  <a:pt x="443335" y="208494"/>
                </a:lnTo>
                <a:lnTo>
                  <a:pt x="398090" y="110291"/>
                </a:lnTo>
                <a:close/>
              </a:path>
              <a:path w="2192654" h="360045">
                <a:moveTo>
                  <a:pt x="972565" y="16620"/>
                </a:moveTo>
                <a:lnTo>
                  <a:pt x="986238" y="74025"/>
                </a:lnTo>
                <a:lnTo>
                  <a:pt x="854959" y="90645"/>
                </a:lnTo>
                <a:lnTo>
                  <a:pt x="800649" y="203962"/>
                </a:lnTo>
                <a:lnTo>
                  <a:pt x="443335" y="208494"/>
                </a:lnTo>
                <a:lnTo>
                  <a:pt x="2192561" y="208494"/>
                </a:lnTo>
                <a:lnTo>
                  <a:pt x="2192561" y="93671"/>
                </a:lnTo>
                <a:lnTo>
                  <a:pt x="2097488" y="93671"/>
                </a:lnTo>
                <a:lnTo>
                  <a:pt x="2086395" y="89139"/>
                </a:lnTo>
                <a:lnTo>
                  <a:pt x="1729603" y="89139"/>
                </a:lnTo>
                <a:lnTo>
                  <a:pt x="1672972" y="46835"/>
                </a:lnTo>
                <a:lnTo>
                  <a:pt x="1159546" y="46835"/>
                </a:lnTo>
                <a:lnTo>
                  <a:pt x="972565" y="16620"/>
                </a:lnTo>
                <a:close/>
              </a:path>
              <a:path w="2192654" h="360045">
                <a:moveTo>
                  <a:pt x="2192561" y="72519"/>
                </a:moveTo>
                <a:lnTo>
                  <a:pt x="2097488" y="93671"/>
                </a:lnTo>
                <a:lnTo>
                  <a:pt x="2192561" y="93671"/>
                </a:lnTo>
                <a:lnTo>
                  <a:pt x="2192561" y="72519"/>
                </a:lnTo>
                <a:close/>
              </a:path>
              <a:path w="2192654" h="360045">
                <a:moveTo>
                  <a:pt x="1942156" y="30215"/>
                </a:moveTo>
                <a:lnTo>
                  <a:pt x="1729603" y="89139"/>
                </a:lnTo>
                <a:lnTo>
                  <a:pt x="2086395" y="89139"/>
                </a:lnTo>
                <a:lnTo>
                  <a:pt x="1942156" y="30215"/>
                </a:lnTo>
                <a:close/>
              </a:path>
              <a:path w="2192654" h="360045">
                <a:moveTo>
                  <a:pt x="1203348" y="0"/>
                </a:moveTo>
                <a:lnTo>
                  <a:pt x="1159546" y="46835"/>
                </a:lnTo>
                <a:lnTo>
                  <a:pt x="1672972" y="46835"/>
                </a:lnTo>
                <a:lnTo>
                  <a:pt x="1646674" y="27189"/>
                </a:lnTo>
                <a:lnTo>
                  <a:pt x="1247023" y="27189"/>
                </a:lnTo>
                <a:lnTo>
                  <a:pt x="1203348" y="0"/>
                </a:lnTo>
                <a:close/>
              </a:path>
              <a:path w="2192654" h="360045">
                <a:moveTo>
                  <a:pt x="1430966" y="9063"/>
                </a:moveTo>
                <a:lnTo>
                  <a:pt x="1247023" y="27189"/>
                </a:lnTo>
                <a:lnTo>
                  <a:pt x="1646674" y="27189"/>
                </a:lnTo>
                <a:lnTo>
                  <a:pt x="1640607" y="22658"/>
                </a:lnTo>
                <a:lnTo>
                  <a:pt x="1430966" y="9063"/>
                </a:lnTo>
                <a:close/>
              </a:path>
            </a:pathLst>
          </a:custGeom>
          <a:solidFill>
            <a:srgbClr val="CC8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1180" y="4077834"/>
            <a:ext cx="2657007" cy="1917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86360"/>
            <a:ext cx="6347713" cy="1320800"/>
          </a:xfrm>
          <a:prstGeom prst="rect">
            <a:avLst/>
          </a:prstGeom>
        </p:spPr>
        <p:txBody>
          <a:bodyPr vert="horz" wrap="square" lIns="0" tIns="155727" rIns="0" bIns="0" rtlCol="0">
            <a:spAutoFit/>
          </a:bodyPr>
          <a:lstStyle/>
          <a:p>
            <a:pPr marL="1381125">
              <a:lnSpc>
                <a:spcPct val="100000"/>
              </a:lnSpc>
            </a:pPr>
            <a:r>
              <a:rPr dirty="0"/>
              <a:t>Annual</a:t>
            </a:r>
            <a:r>
              <a:rPr spc="-30" dirty="0"/>
              <a:t> </a:t>
            </a:r>
            <a:r>
              <a:rPr dirty="0"/>
              <a:t>GDP </a:t>
            </a:r>
            <a:r>
              <a:rPr spc="-5" dirty="0"/>
              <a:t>pe</a:t>
            </a:r>
            <a:r>
              <a:rPr dirty="0"/>
              <a:t>r</a:t>
            </a:r>
            <a:r>
              <a:rPr spc="10" dirty="0"/>
              <a:t> </a:t>
            </a:r>
            <a:r>
              <a:rPr spc="-5" dirty="0"/>
              <a:t>Capi</a:t>
            </a:r>
            <a:r>
              <a:rPr spc="-50" dirty="0"/>
              <a:t>t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6088219"/>
            <a:ext cx="803211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5194" marR="5080" indent="-91313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Fig. 9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2: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Annual gross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dome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tic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product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DP)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capita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erages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over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$20,000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mo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-10" dirty="0">
                <a:latin typeface="Arial"/>
                <a:cs typeface="Arial"/>
              </a:rPr>
              <a:t> de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eloped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countries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but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under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$5,000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mo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less de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eloped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countries.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219200"/>
            <a:ext cx="8991600" cy="4869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003300"/>
                </a:solidFill>
              </a:rPr>
              <a:t>Measuring Development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6525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Gross National Product (GNP)</a:t>
            </a:r>
            <a:r>
              <a:rPr lang="en-US" altLang="en-US" sz="2400" b="1" dirty="0"/>
              <a:t> </a:t>
            </a:r>
            <a:r>
              <a:rPr lang="en-US" altLang="en-US" sz="2400" dirty="0"/>
              <a:t>Measure of the total value of the officially recorded goods and services produced by the citizens and corporations of a country in a given year. Includes things produced inside and outside a country’s territory.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12874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Gross Domestic Product (GDP) </a:t>
            </a:r>
            <a:r>
              <a:rPr lang="en-US" altLang="en-US" sz="2400" dirty="0"/>
              <a:t>Measure of the total value of the officially recorded goods and services produced by the citizens and corporations of a country in a given year.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3657600"/>
            <a:ext cx="9067800" cy="16525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Gross National Income (GNI) </a:t>
            </a:r>
            <a:r>
              <a:rPr lang="en-US" altLang="en-US" sz="2400" dirty="0"/>
              <a:t>Measure of the monetary worth of what is produced within a country plus income received from investments outside the country.  ** Most common measurement used today.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486400"/>
            <a:ext cx="830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 smtClean="0"/>
              <a:t>GNP</a:t>
            </a:r>
            <a:r>
              <a:rPr lang="en-US" altLang="en-US" sz="2000" dirty="0" smtClean="0"/>
              <a:t> or </a:t>
            </a:r>
            <a:r>
              <a:rPr lang="en-US" altLang="en-US" sz="2000" b="1" dirty="0" smtClean="0"/>
              <a:t>GDP</a:t>
            </a:r>
            <a:r>
              <a:rPr lang="en-US" altLang="en-US" sz="2000" dirty="0" smtClean="0"/>
              <a:t> does not reflect regional variations-it also doesn’t count the informal economy-black market, illegal drug trade &amp; underground economy</a:t>
            </a:r>
          </a:p>
          <a:p>
            <a:endParaRPr lang="en-US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National Income (GNI)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76400"/>
            <a:ext cx="6347714" cy="4364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GNI (gross national income) </a:t>
            </a:r>
          </a:p>
          <a:p>
            <a:r>
              <a:rPr lang="en-US" sz="2400" dirty="0" smtClean="0"/>
              <a:t>Another economic indicator-the value of the output of goods and services produced in a country in a year, including money that leaves and enters the country.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87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difference?!?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467599" cy="4517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</a:t>
            </a:r>
            <a:r>
              <a:rPr lang="en-US" sz="2000" dirty="0"/>
              <a:t>. Gross Domestic Product is the value produced within a country’s borders, whereas the Gross national Income is the value produced by all the citizens.</a:t>
            </a:r>
          </a:p>
          <a:p>
            <a:r>
              <a:rPr lang="en-US" sz="2000" dirty="0"/>
              <a:t>2. GDP is said to be the measure of a country’s overall economic output. The GNI is the total value that is produced within a country, which comprises of the Gross Domestic Product along with the income obtained from other countries (dividends, interests).</a:t>
            </a:r>
          </a:p>
          <a:p>
            <a:r>
              <a:rPr lang="en-US" sz="2000" dirty="0"/>
              <a:t>3. Gross Domestic Product helps to show the strength of a country’s local income. On the other hand, Gross National Income helps to show the economic strength of the citizens of a country.</a:t>
            </a:r>
          </a:p>
          <a:p>
            <a:r>
              <a:rPr lang="en-US" sz="2000" dirty="0"/>
              <a:t>4. GNI is based on ownership, and GDP is based on location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418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Issues with Measuring </a:t>
            </a:r>
            <a:br>
              <a:rPr lang="en-US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Economic Development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All measurements count the:</a:t>
            </a:r>
          </a:p>
          <a:p>
            <a:pPr lvl="1" eaLnBrk="1" hangingPunct="1"/>
            <a:r>
              <a:rPr lang="en-US" altLang="en-US" sz="2400" b="1" dirty="0" smtClean="0"/>
              <a:t>Formal Economy</a:t>
            </a:r>
            <a:r>
              <a:rPr lang="en-US" altLang="en-US" sz="2400" dirty="0" smtClean="0"/>
              <a:t> – the legal economy that governments tax and monitor.</a:t>
            </a:r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All measurements do not count the:</a:t>
            </a:r>
          </a:p>
          <a:p>
            <a:pPr lvl="1" eaLnBrk="1" hangingPunct="1"/>
            <a:r>
              <a:rPr lang="en-US" altLang="en-US" sz="2400" b="1" dirty="0" smtClean="0"/>
              <a:t>Informal Economy</a:t>
            </a:r>
            <a:r>
              <a:rPr lang="en-US" altLang="en-US" sz="2400" dirty="0" smtClean="0"/>
              <a:t> – the illegal or uncounted economy that governments do not tax or keep track of.</a:t>
            </a:r>
          </a:p>
        </p:txBody>
      </p:sp>
    </p:spTree>
    <p:extLst>
      <p:ext uri="{BB962C8B-B14F-4D97-AF65-F5344CB8AC3E}">
        <p14:creationId xmlns:p14="http://schemas.microsoft.com/office/powerpoint/2010/main" val="34474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122871"/>
            <a:ext cx="6347713" cy="1320800"/>
          </a:xfrm>
          <a:prstGeom prst="rect">
            <a:avLst/>
          </a:prstGeom>
        </p:spPr>
        <p:txBody>
          <a:bodyPr vert="horz" wrap="square" lIns="0" tIns="406781" rIns="0" bIns="0" rtlCol="0">
            <a:spAutoFit/>
          </a:bodyPr>
          <a:lstStyle/>
          <a:p>
            <a:pPr marL="2400935">
              <a:lnSpc>
                <a:spcPct val="100000"/>
              </a:lnSpc>
            </a:pPr>
            <a:r>
              <a:rPr dirty="0"/>
              <a:t>Rich and</a:t>
            </a:r>
            <a:r>
              <a:rPr spc="10" dirty="0"/>
              <a:t> </a:t>
            </a:r>
            <a:r>
              <a:rPr spc="-90" dirty="0"/>
              <a:t>P</a:t>
            </a:r>
            <a:r>
              <a:rPr spc="-5" dirty="0"/>
              <a:t>o</a:t>
            </a:r>
            <a:r>
              <a:rPr spc="10" dirty="0"/>
              <a:t>o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48131"/>
            <a:ext cx="3780790" cy="3535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5730" indent="-342900">
              <a:lnSpc>
                <a:spcPts val="302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orl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iv</a:t>
            </a:r>
            <a:r>
              <a:rPr sz="2800" spc="-20" dirty="0">
                <a:latin typeface="Calibri"/>
                <a:cs typeface="Calibri"/>
              </a:rPr>
              <a:t>ided b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een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ely rich and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ely </a:t>
            </a:r>
            <a:r>
              <a:rPr sz="2800" spc="-20" dirty="0">
                <a:latin typeface="Calibri"/>
                <a:cs typeface="Calibri"/>
              </a:rPr>
              <a:t>poor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es.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Geog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aphe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easons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 </a:t>
            </a:r>
            <a:r>
              <a:rPr sz="280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 learn</a:t>
            </a:r>
            <a:r>
              <a:rPr sz="2800" spc="-20" dirty="0">
                <a:latin typeface="Calibri"/>
                <a:cs typeface="Calibri"/>
              </a:rPr>
              <a:t> wh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done</a:t>
            </a:r>
            <a:r>
              <a:rPr sz="2800" spc="-15" dirty="0">
                <a:latin typeface="Calibri"/>
                <a:cs typeface="Calibri"/>
              </a:rPr>
              <a:t> about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3226" y="1600072"/>
            <a:ext cx="3398774" cy="2208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4121150"/>
            <a:ext cx="3429000" cy="2047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smtClean="0"/>
              <a:t>HDI only includes income from the formal market. Reported to and monitored by the government, pay taxes</a:t>
            </a:r>
            <a:r>
              <a:rPr lang="en-US" altLang="en-US" sz="2800" smtClean="0"/>
              <a:t>.</a:t>
            </a:r>
          </a:p>
        </p:txBody>
      </p:sp>
      <p:sp>
        <p:nvSpPr>
          <p:cNvPr id="25603" name="Text Placeholder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Formal Market: Ecuador</a:t>
            </a:r>
          </a:p>
        </p:txBody>
      </p:sp>
      <p:pic>
        <p:nvPicPr>
          <p:cNvPr id="25605" name="Content Placeholder 15" descr="DSCF076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71600"/>
            <a:ext cx="4343400" cy="5257800"/>
          </a:xfrm>
        </p:spPr>
      </p:pic>
      <p:sp>
        <p:nvSpPr>
          <p:cNvPr id="25604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381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Informal Market: Ecuador</a:t>
            </a:r>
          </a:p>
        </p:txBody>
      </p:sp>
      <p:pic>
        <p:nvPicPr>
          <p:cNvPr id="25606" name="Picture 3" descr="DSCF0308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371600"/>
            <a:ext cx="4346575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4571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781800" cy="838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2000" dirty="0" smtClean="0"/>
              <a:t>HDI does not include income from the informal market. Not reported to or regulated by the government, no taxes paid.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38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Formal Market: Brazil</a:t>
            </a:r>
          </a:p>
        </p:txBody>
      </p:sp>
      <p:pic>
        <p:nvPicPr>
          <p:cNvPr id="26628" name="Content Placeholder 6" descr="38587_1512688411375_1059349945_1481887_1571944_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4267200" cy="5410200"/>
          </a:xfrm>
        </p:spPr>
      </p:pic>
      <p:sp>
        <p:nvSpPr>
          <p:cNvPr id="26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30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Informal Market: Recife, Brazil</a:t>
            </a:r>
          </a:p>
        </p:txBody>
      </p:sp>
      <p:pic>
        <p:nvPicPr>
          <p:cNvPr id="26630" name="Content Placeholder 5" descr="DSCN0719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19200"/>
            <a:ext cx="4267200" cy="5410200"/>
          </a:xfrm>
        </p:spPr>
      </p:pic>
    </p:spTree>
    <p:extLst>
      <p:ext uri="{BB962C8B-B14F-4D97-AF65-F5344CB8AC3E}">
        <p14:creationId xmlns:p14="http://schemas.microsoft.com/office/powerpoint/2010/main" val="30250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2746"/>
            <a:ext cx="6347713" cy="1320800"/>
          </a:xfrm>
          <a:prstGeom prst="rect">
            <a:avLst/>
          </a:prstGeom>
        </p:spPr>
        <p:txBody>
          <a:bodyPr vert="horz" wrap="square" lIns="0" tIns="406781" rIns="0" bIns="0" rtlCol="0">
            <a:spAutoFit/>
          </a:bodyPr>
          <a:lstStyle/>
          <a:p>
            <a:pPr marL="2602230">
              <a:lnSpc>
                <a:spcPct val="100000"/>
              </a:lnSpc>
            </a:pPr>
            <a:r>
              <a:rPr dirty="0"/>
              <a:t>P</a:t>
            </a:r>
            <a:r>
              <a:rPr spc="-65" dirty="0"/>
              <a:t>r</a:t>
            </a:r>
            <a:r>
              <a:rPr spc="-5" dirty="0"/>
              <a:t>o</a:t>
            </a:r>
            <a:r>
              <a:rPr spc="10" dirty="0"/>
              <a:t>d</a:t>
            </a:r>
            <a:r>
              <a:rPr spc="-5" dirty="0"/>
              <a:t>uctivity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46959"/>
            <a:ext cx="4709795" cy="5114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7940" indent="-342900">
              <a:lnSpc>
                <a:spcPct val="901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odu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ity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lu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parti</a:t>
            </a:r>
            <a:r>
              <a:rPr sz="2400" dirty="0">
                <a:latin typeface="Calibri"/>
                <a:cs typeface="Calibri"/>
              </a:rPr>
              <a:t>cular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ct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ompa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amou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labor </a:t>
            </a:r>
            <a:r>
              <a:rPr sz="2400" spc="-5" dirty="0">
                <a:latin typeface="Calibri"/>
                <a:cs typeface="Calibri"/>
              </a:rPr>
              <a:t>neede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ma</a:t>
            </a:r>
            <a:r>
              <a:rPr sz="2400" spc="-6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 it.</a:t>
            </a:r>
          </a:p>
          <a:p>
            <a:pPr marL="355600" marR="5080" indent="-342900">
              <a:lnSpc>
                <a:spcPct val="9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8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6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lope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tr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es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w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4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5" dirty="0">
                <a:latin typeface="Calibri"/>
                <a:cs typeface="Calibri"/>
              </a:rPr>
              <a:t>because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 ac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ess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machines,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ool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 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equipme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per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much</a:t>
            </a:r>
            <a:r>
              <a:rPr sz="2400" spc="-5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ork.</a:t>
            </a:r>
            <a:endParaRPr sz="2400" dirty="0">
              <a:latin typeface="Calibri"/>
              <a:cs typeface="Calibri"/>
            </a:endParaRPr>
          </a:p>
          <a:p>
            <a:pPr marL="355600" marR="252095" indent="-342900">
              <a:lnSpc>
                <a:spcPct val="9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ctiv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ty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 measu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b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lu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6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7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g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lue 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ct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s the</a:t>
            </a:r>
            <a:r>
              <a:rPr sz="2400" spc="-10" dirty="0">
                <a:latin typeface="Calibri"/>
                <a:cs typeface="Calibri"/>
              </a:rPr>
              <a:t> 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w m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als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2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5638800" y="2438400"/>
            <a:ext cx="2838450" cy="2838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872" y="53975"/>
            <a:ext cx="6347713" cy="1320800"/>
          </a:xfrm>
          <a:prstGeom prst="rect">
            <a:avLst/>
          </a:prstGeom>
        </p:spPr>
        <p:txBody>
          <a:bodyPr vert="horz" wrap="square" lIns="0" tIns="406781" rIns="0" bIns="0" rtlCol="0">
            <a:spAutoFit/>
          </a:bodyPr>
          <a:lstStyle/>
          <a:p>
            <a:pPr marL="2350770">
              <a:lnSpc>
                <a:spcPct val="100000"/>
              </a:lnSpc>
            </a:pPr>
            <a:r>
              <a:rPr dirty="0"/>
              <a:t>R</a:t>
            </a:r>
            <a:r>
              <a:rPr spc="-25" dirty="0"/>
              <a:t>a</a:t>
            </a:r>
            <a:r>
              <a:rPr dirty="0"/>
              <a:t>w</a:t>
            </a:r>
            <a:r>
              <a:rPr spc="-15" dirty="0"/>
              <a:t> </a:t>
            </a:r>
            <a:r>
              <a:rPr dirty="0"/>
              <a:t>M</a:t>
            </a:r>
            <a:r>
              <a:rPr spc="-30" dirty="0"/>
              <a:t>a</a:t>
            </a:r>
            <a:r>
              <a:rPr spc="-50" dirty="0"/>
              <a:t>t</a:t>
            </a:r>
            <a:r>
              <a:rPr dirty="0"/>
              <a:t>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20728"/>
            <a:ext cx="8836660" cy="5488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159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Dev</a:t>
            </a:r>
            <a:r>
              <a:rPr sz="2000" dirty="0">
                <a:latin typeface="Calibri"/>
                <a:cs typeface="Calibri"/>
              </a:rPr>
              <a:t>elopme</a:t>
            </a:r>
            <a:r>
              <a:rPr sz="2000" spc="-10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eq</a:t>
            </a:r>
            <a:r>
              <a:rPr sz="2000" spc="-5" dirty="0">
                <a:latin typeface="Calibri"/>
                <a:cs typeface="Calibri"/>
              </a:rPr>
              <a:t>ui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aw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mine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als 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 wh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hione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u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ul</a:t>
            </a:r>
            <a:r>
              <a:rPr sz="2000" spc="-5" dirty="0">
                <a:latin typeface="Calibri"/>
                <a:cs typeface="Calibri"/>
              </a:rPr>
              <a:t> 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oducts.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ls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equ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gy 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ope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 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es.</a:t>
            </a:r>
          </a:p>
          <a:p>
            <a:pPr marL="355600" marR="786130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ingdom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-10" dirty="0">
                <a:latin typeface="Calibri"/>
                <a:cs typeface="Calibri"/>
              </a:rPr>
              <a:t>ntry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elop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eig</a:t>
            </a: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tu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145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had </a:t>
            </a:r>
            <a:r>
              <a:rPr sz="2000" dirty="0">
                <a:latin typeface="Calibri"/>
                <a:cs typeface="Calibri"/>
              </a:rPr>
              <a:t>abu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10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spc="-10" dirty="0">
                <a:latin typeface="Calibri"/>
                <a:cs typeface="Calibri"/>
              </a:rPr>
              <a:t>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ma</a:t>
            </a:r>
            <a:r>
              <a:rPr sz="2000" spc="-70" dirty="0">
                <a:latin typeface="Calibri"/>
                <a:cs typeface="Calibri"/>
              </a:rPr>
              <a:t>k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s.</a:t>
            </a:r>
            <a:endParaRPr sz="2000" dirty="0">
              <a:latin typeface="Calibri"/>
              <a:cs typeface="Calibri"/>
            </a:endParaRPr>
          </a:p>
          <a:p>
            <a:pPr marL="355600" marR="97155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Eu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op</a:t>
            </a:r>
            <a:r>
              <a:rPr sz="2000" dirty="0">
                <a:latin typeface="Calibri"/>
                <a:cs typeface="Calibri"/>
              </a:rPr>
              <a:t>ean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-10" dirty="0">
                <a:latin typeface="Calibri"/>
                <a:cs typeface="Calibri"/>
              </a:rPr>
              <a:t>nt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oo</a:t>
            </a:r>
            <a:r>
              <a:rPr sz="2000" dirty="0">
                <a:latin typeface="Calibri"/>
                <a:cs typeface="Calibri"/>
              </a:rPr>
              <a:t>k ad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dom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i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omo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15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elopme</a:t>
            </a:r>
            <a:r>
              <a:rPr sz="2000" spc="-10" dirty="0">
                <a:latin typeface="Calibri"/>
                <a:cs typeface="Calibri"/>
              </a:rPr>
              <a:t>nt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ur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ne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tu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13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shor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 o</a:t>
            </a:r>
            <a:r>
              <a:rPr sz="2000" dirty="0">
                <a:latin typeface="Calibri"/>
                <a:cs typeface="Calibri"/>
              </a:rPr>
              <a:t>f ma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w m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Eu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opea</a:t>
            </a:r>
            <a:r>
              <a:rPr sz="2000" dirty="0">
                <a:latin typeface="Calibri"/>
                <a:cs typeface="Calibri"/>
              </a:rPr>
              <a:t>n 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3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mport them.</a:t>
            </a:r>
          </a:p>
          <a:p>
            <a:pPr marL="355600" marR="5080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ern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ona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w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aw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ained </a:t>
            </a:r>
            <a:r>
              <a:rPr sz="2000" spc="-15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elopme</a:t>
            </a:r>
            <a:r>
              <a:rPr sz="2000" spc="-10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op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 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fr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 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Mo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orme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onie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xpor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aw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als 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import</a:t>
            </a:r>
            <a:r>
              <a:rPr sz="2000" spc="-5" dirty="0">
                <a:latin typeface="Calibri"/>
                <a:cs typeface="Calibri"/>
              </a:rPr>
              <a:t> finis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ood</a:t>
            </a:r>
            <a:r>
              <a:rPr sz="2000" dirty="0">
                <a:latin typeface="Calibri"/>
                <a:cs typeface="Calibri"/>
              </a:rPr>
              <a:t>s 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vi</a:t>
            </a:r>
            <a:r>
              <a:rPr sz="2000" spc="-10" dirty="0">
                <a:latin typeface="Calibri"/>
                <a:cs typeface="Calibri"/>
              </a:rPr>
              <a:t>ce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355600" marR="315595" indent="-342900">
              <a:lnSpc>
                <a:spcPts val="1730"/>
              </a:lnSpc>
              <a:spcBef>
                <a:spcPts val="41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LDC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ene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sou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s, 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ly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leum,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av</a:t>
            </a:r>
            <a:r>
              <a:rPr sz="2000" spc="-10" dirty="0">
                <a:latin typeface="Calibri"/>
                <a:cs typeface="Calibri"/>
              </a:rPr>
              <a:t>e 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en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able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ev</a:t>
            </a:r>
            <a:r>
              <a:rPr sz="2000" spc="-10" dirty="0">
                <a:latin typeface="Calibri"/>
                <a:cs typeface="Calibri"/>
              </a:rPr>
              <a:t>en</a:t>
            </a:r>
            <a:r>
              <a:rPr sz="2000" spc="-1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fina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elopme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t.</a:t>
            </a:r>
          </a:p>
          <a:p>
            <a:pPr marL="355600" marR="739140" indent="-342900">
              <a:lnSpc>
                <a:spcPct val="80000"/>
              </a:lnSpc>
              <a:spcBef>
                <a:spcPts val="44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aw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opp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17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av</a:t>
            </a:r>
            <a:r>
              <a:rPr sz="2000" spc="-10" dirty="0">
                <a:latin typeface="Calibri"/>
                <a:cs typeface="Calibri"/>
              </a:rPr>
              <a:t>e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len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ssi</a:t>
            </a:r>
            <a:r>
              <a:rPr sz="2000" spc="-10" dirty="0">
                <a:latin typeface="Calibri"/>
                <a:cs typeface="Calibri"/>
              </a:rPr>
              <a:t>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global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linin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man</a:t>
            </a:r>
            <a:r>
              <a:rPr sz="2000" spc="-5" dirty="0">
                <a:latin typeface="Calibri"/>
                <a:cs typeface="Calibri"/>
              </a:rPr>
              <a:t>d.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-10" dirty="0">
                <a:latin typeface="Calibri"/>
                <a:cs typeface="Calibri"/>
              </a:rPr>
              <a:t>ntry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abu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10" dirty="0">
                <a:latin typeface="Calibri"/>
                <a:cs typeface="Calibri"/>
              </a:rPr>
              <a:t>nt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sou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as a b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tt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ha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d</a:t>
            </a:r>
            <a:r>
              <a:rPr sz="2000" spc="-20" dirty="0">
                <a:latin typeface="Calibri"/>
                <a:cs typeface="Calibri"/>
              </a:rPr>
              <a:t>ev</a:t>
            </a:r>
            <a:r>
              <a:rPr sz="2000" dirty="0">
                <a:latin typeface="Calibri"/>
                <a:cs typeface="Calibri"/>
              </a:rPr>
              <a:t>elop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355600" marR="424180" indent="-342900">
              <a:lnSpc>
                <a:spcPts val="1730"/>
              </a:lnSpc>
              <a:spcBef>
                <a:spcPts val="41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35" dirty="0">
                <a:latin typeface="Calibri"/>
                <a:cs typeface="Calibri"/>
              </a:rPr>
              <a:t>Y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som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-10" dirty="0">
                <a:latin typeface="Calibri"/>
                <a:cs typeface="Calibri"/>
              </a:rPr>
              <a:t>nt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lack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sou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 Jap</a:t>
            </a:r>
            <a:r>
              <a:rPr sz="2000" spc="-10" dirty="0">
                <a:latin typeface="Calibri"/>
                <a:cs typeface="Calibri"/>
              </a:rPr>
              <a:t>an,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Sin</a:t>
            </a:r>
            <a:r>
              <a:rPr sz="2000" spc="-3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apo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Sout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K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ea,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it</a:t>
            </a:r>
            <a:r>
              <a:rPr sz="2000" spc="-55" dirty="0">
                <a:latin typeface="Calibri"/>
                <a:cs typeface="Calibri"/>
              </a:rPr>
              <a:t>z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spc="-1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av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eloped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6934200" y="228600"/>
            <a:ext cx="1304925" cy="971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228600"/>
            <a:ext cx="1219200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862" y="262714"/>
            <a:ext cx="6347713" cy="1320800"/>
          </a:xfrm>
          <a:prstGeom prst="rect">
            <a:avLst/>
          </a:prstGeom>
        </p:spPr>
        <p:txBody>
          <a:bodyPr vert="horz" wrap="square" lIns="0" tIns="406781" rIns="0" bIns="0" rtlCol="0">
            <a:spAutoFit/>
          </a:bodyPr>
          <a:lstStyle/>
          <a:p>
            <a:pPr marL="2016760">
              <a:lnSpc>
                <a:spcPct val="100000"/>
              </a:lnSpc>
            </a:pPr>
            <a:r>
              <a:rPr spc="-5" dirty="0"/>
              <a:t>C</a:t>
            </a:r>
            <a:r>
              <a:rPr spc="10" dirty="0"/>
              <a:t>o</a:t>
            </a:r>
            <a:r>
              <a:rPr spc="-5" dirty="0"/>
              <a:t>ns</a:t>
            </a:r>
            <a:r>
              <a:rPr spc="10" dirty="0"/>
              <a:t>u</a:t>
            </a:r>
            <a:r>
              <a:rPr dirty="0"/>
              <a:t>mer</a:t>
            </a:r>
            <a:r>
              <a:rPr spc="-30" dirty="0"/>
              <a:t> </a:t>
            </a:r>
            <a:r>
              <a:rPr dirty="0"/>
              <a:t>G</a:t>
            </a:r>
            <a:r>
              <a:rPr spc="10" dirty="0"/>
              <a:t>o</a:t>
            </a:r>
            <a:r>
              <a:rPr spc="-5" dirty="0"/>
              <a:t>o</a:t>
            </a:r>
            <a:r>
              <a:rPr spc="10" dirty="0"/>
              <a:t>d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46959"/>
            <a:ext cx="4454525" cy="438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4930" indent="-342900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art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10" dirty="0">
                <a:latin typeface="Calibri"/>
                <a:cs typeface="Calibri"/>
              </a:rPr>
              <a:t> g</a:t>
            </a:r>
            <a:r>
              <a:rPr sz="2000" dirty="0">
                <a:latin typeface="Calibri"/>
                <a:cs typeface="Calibri"/>
              </a:rPr>
              <a:t>ene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lope</a:t>
            </a:r>
            <a:r>
              <a:rPr sz="2000" dirty="0">
                <a:latin typeface="Calibri"/>
                <a:cs typeface="Calibri"/>
              </a:rPr>
              <a:t>d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oe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tial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ood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1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ood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clothin</a:t>
            </a:r>
            <a:r>
              <a:rPr sz="2000" spc="2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shel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er).</a:t>
            </a:r>
            <a:endParaRPr sz="2000">
              <a:latin typeface="Calibri"/>
              <a:cs typeface="Calibri"/>
            </a:endParaRPr>
          </a:p>
          <a:p>
            <a:pPr marL="355600" marR="262890" indent="-342900">
              <a:lnSpc>
                <a:spcPts val="2160"/>
              </a:lnSpc>
              <a:spcBef>
                <a:spcPts val="509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But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able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c</a:t>
            </a:r>
            <a:r>
              <a:rPr sz="2000" spc="-5" dirty="0">
                <a:latin typeface="Calibri"/>
                <a:cs typeface="Calibri"/>
              </a:rPr>
              <a:t>onsumer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ood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1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ces.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16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th used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“noness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s”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omo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xpansion.</a:t>
            </a:r>
            <a:endParaRPr sz="2000">
              <a:latin typeface="Calibri"/>
              <a:cs typeface="Calibri"/>
            </a:endParaRPr>
          </a:p>
          <a:p>
            <a:pPr marL="355600" marR="252729" indent="-342900">
              <a:lnSpc>
                <a:spcPct val="90000"/>
              </a:lnSpc>
              <a:spcBef>
                <a:spcPts val="44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Among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thou</a:t>
            </a:r>
            <a:r>
              <a:rPr sz="2000" spc="-5" dirty="0">
                <a:latin typeface="Calibri"/>
                <a:cs typeface="Calibri"/>
              </a:rPr>
              <a:t>sand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onsume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14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ee 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particular</a:t>
            </a:r>
            <a:r>
              <a:rPr sz="2000" dirty="0">
                <a:latin typeface="Calibri"/>
                <a:cs typeface="Calibri"/>
              </a:rPr>
              <a:t>ly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ood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soci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60" dirty="0">
                <a:latin typeface="Calibri"/>
                <a:cs typeface="Calibri"/>
              </a:rPr>
              <a:t>y</a:t>
            </a:r>
            <a:r>
              <a:rPr sz="2000" spc="-120" dirty="0">
                <a:latin typeface="Calibri"/>
                <a:cs typeface="Calibri"/>
              </a:rPr>
              <a:t>’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lopme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t: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20"/>
              </a:spcBef>
              <a:buFont typeface="Arial"/>
              <a:buChar char="–"/>
              <a:tabLst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mo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eh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s,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Arial"/>
              <a:buChar char="–"/>
              <a:tabLst>
                <a:tab pos="756920" algn="l"/>
              </a:tabLst>
            </a:pP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elephone</a:t>
            </a:r>
            <a:r>
              <a:rPr sz="1800" spc="-5" dirty="0">
                <a:latin typeface="Calibri"/>
                <a:cs typeface="Calibri"/>
              </a:rPr>
              <a:t>s,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Arial"/>
              <a:buChar char="–"/>
              <a:tabLst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and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el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visi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1055" y="1762942"/>
            <a:ext cx="2616835" cy="1872614"/>
          </a:xfrm>
          <a:custGeom>
            <a:avLst/>
            <a:gdLst/>
            <a:ahLst/>
            <a:cxnLst/>
            <a:rect l="l" t="t" r="r" b="b"/>
            <a:pathLst>
              <a:path w="2616834" h="1872614">
                <a:moveTo>
                  <a:pt x="1166904" y="1859885"/>
                </a:moveTo>
                <a:lnTo>
                  <a:pt x="932612" y="1859885"/>
                </a:lnTo>
                <a:lnTo>
                  <a:pt x="943190" y="1872537"/>
                </a:lnTo>
                <a:lnTo>
                  <a:pt x="1157832" y="1872537"/>
                </a:lnTo>
                <a:lnTo>
                  <a:pt x="1166904" y="1859885"/>
                </a:lnTo>
                <a:close/>
              </a:path>
              <a:path w="2616834" h="1872614">
                <a:moveTo>
                  <a:pt x="1227363" y="1847232"/>
                </a:moveTo>
                <a:lnTo>
                  <a:pt x="894829" y="1847232"/>
                </a:lnTo>
                <a:lnTo>
                  <a:pt x="908431" y="1859885"/>
                </a:lnTo>
                <a:lnTo>
                  <a:pt x="1218290" y="1859885"/>
                </a:lnTo>
                <a:lnTo>
                  <a:pt x="1227363" y="1847232"/>
                </a:lnTo>
                <a:close/>
              </a:path>
              <a:path w="2616834" h="1872614">
                <a:moveTo>
                  <a:pt x="1281811" y="1834580"/>
                </a:moveTo>
                <a:lnTo>
                  <a:pt x="855527" y="1834580"/>
                </a:lnTo>
                <a:lnTo>
                  <a:pt x="882732" y="1847232"/>
                </a:lnTo>
                <a:lnTo>
                  <a:pt x="1272700" y="1847232"/>
                </a:lnTo>
                <a:lnTo>
                  <a:pt x="1281811" y="1834580"/>
                </a:lnTo>
                <a:close/>
              </a:path>
              <a:path w="2616834" h="1872614">
                <a:moveTo>
                  <a:pt x="1355834" y="1809276"/>
                </a:moveTo>
                <a:lnTo>
                  <a:pt x="796574" y="1809276"/>
                </a:lnTo>
                <a:lnTo>
                  <a:pt x="826803" y="1821928"/>
                </a:lnTo>
                <a:lnTo>
                  <a:pt x="840406" y="1834580"/>
                </a:lnTo>
                <a:lnTo>
                  <a:pt x="1315089" y="1834580"/>
                </a:lnTo>
                <a:lnTo>
                  <a:pt x="1324073" y="1821928"/>
                </a:lnTo>
                <a:lnTo>
                  <a:pt x="1349760" y="1821928"/>
                </a:lnTo>
                <a:lnTo>
                  <a:pt x="1355834" y="1809276"/>
                </a:lnTo>
                <a:close/>
              </a:path>
              <a:path w="2616834" h="1872614">
                <a:moveTo>
                  <a:pt x="1389112" y="1796623"/>
                </a:moveTo>
                <a:lnTo>
                  <a:pt x="764839" y="1796623"/>
                </a:lnTo>
                <a:lnTo>
                  <a:pt x="781466" y="1809276"/>
                </a:lnTo>
                <a:lnTo>
                  <a:pt x="1381520" y="1809276"/>
                </a:lnTo>
                <a:lnTo>
                  <a:pt x="1389112" y="1796623"/>
                </a:lnTo>
                <a:close/>
              </a:path>
              <a:path w="2616834" h="1872614">
                <a:moveTo>
                  <a:pt x="1413281" y="1783971"/>
                </a:moveTo>
                <a:lnTo>
                  <a:pt x="733092" y="1783971"/>
                </a:lnTo>
                <a:lnTo>
                  <a:pt x="748212" y="1796623"/>
                </a:lnTo>
                <a:lnTo>
                  <a:pt x="1405688" y="1796623"/>
                </a:lnTo>
                <a:lnTo>
                  <a:pt x="1413281" y="1783971"/>
                </a:lnTo>
                <a:close/>
              </a:path>
              <a:path w="2616834" h="1872614">
                <a:moveTo>
                  <a:pt x="1443522" y="1771319"/>
                </a:moveTo>
                <a:lnTo>
                  <a:pt x="701344" y="1771319"/>
                </a:lnTo>
                <a:lnTo>
                  <a:pt x="716465" y="1783971"/>
                </a:lnTo>
                <a:lnTo>
                  <a:pt x="1435930" y="1783971"/>
                </a:lnTo>
                <a:lnTo>
                  <a:pt x="1443522" y="1771319"/>
                </a:lnTo>
                <a:close/>
              </a:path>
              <a:path w="2616834" h="1872614">
                <a:moveTo>
                  <a:pt x="2448717" y="1100748"/>
                </a:moveTo>
                <a:lnTo>
                  <a:pt x="12092" y="1100748"/>
                </a:lnTo>
                <a:lnTo>
                  <a:pt x="10580" y="1113400"/>
                </a:lnTo>
                <a:lnTo>
                  <a:pt x="7557" y="1113400"/>
                </a:lnTo>
                <a:lnTo>
                  <a:pt x="3022" y="1138705"/>
                </a:lnTo>
                <a:lnTo>
                  <a:pt x="1512" y="1151357"/>
                </a:lnTo>
                <a:lnTo>
                  <a:pt x="1512" y="1164009"/>
                </a:lnTo>
                <a:lnTo>
                  <a:pt x="0" y="1176662"/>
                </a:lnTo>
                <a:lnTo>
                  <a:pt x="0" y="1189314"/>
                </a:lnTo>
                <a:lnTo>
                  <a:pt x="1512" y="1189314"/>
                </a:lnTo>
                <a:lnTo>
                  <a:pt x="1512" y="1214618"/>
                </a:lnTo>
                <a:lnTo>
                  <a:pt x="3022" y="1214618"/>
                </a:lnTo>
                <a:lnTo>
                  <a:pt x="3022" y="1227271"/>
                </a:lnTo>
                <a:lnTo>
                  <a:pt x="6045" y="1227271"/>
                </a:lnTo>
                <a:lnTo>
                  <a:pt x="6045" y="1239923"/>
                </a:lnTo>
                <a:lnTo>
                  <a:pt x="9068" y="1239923"/>
                </a:lnTo>
                <a:lnTo>
                  <a:pt x="12092" y="1252575"/>
                </a:lnTo>
                <a:lnTo>
                  <a:pt x="18138" y="1265228"/>
                </a:lnTo>
                <a:lnTo>
                  <a:pt x="19649" y="1265228"/>
                </a:lnTo>
                <a:lnTo>
                  <a:pt x="22672" y="1277880"/>
                </a:lnTo>
                <a:lnTo>
                  <a:pt x="25696" y="1277880"/>
                </a:lnTo>
                <a:lnTo>
                  <a:pt x="28719" y="1290532"/>
                </a:lnTo>
                <a:lnTo>
                  <a:pt x="30230" y="1290532"/>
                </a:lnTo>
                <a:lnTo>
                  <a:pt x="34765" y="1303184"/>
                </a:lnTo>
                <a:lnTo>
                  <a:pt x="42323" y="1303184"/>
                </a:lnTo>
                <a:lnTo>
                  <a:pt x="45346" y="1315837"/>
                </a:lnTo>
                <a:lnTo>
                  <a:pt x="48369" y="1315837"/>
                </a:lnTo>
                <a:lnTo>
                  <a:pt x="52903" y="1328489"/>
                </a:lnTo>
                <a:lnTo>
                  <a:pt x="61973" y="1328489"/>
                </a:lnTo>
                <a:lnTo>
                  <a:pt x="71041" y="1341141"/>
                </a:lnTo>
                <a:lnTo>
                  <a:pt x="77087" y="1353793"/>
                </a:lnTo>
                <a:lnTo>
                  <a:pt x="86157" y="1366446"/>
                </a:lnTo>
                <a:lnTo>
                  <a:pt x="90691" y="1366446"/>
                </a:lnTo>
                <a:lnTo>
                  <a:pt x="95226" y="1379098"/>
                </a:lnTo>
                <a:lnTo>
                  <a:pt x="105807" y="1379098"/>
                </a:lnTo>
                <a:lnTo>
                  <a:pt x="111855" y="1391750"/>
                </a:lnTo>
                <a:lnTo>
                  <a:pt x="117904" y="1391750"/>
                </a:lnTo>
                <a:lnTo>
                  <a:pt x="129988" y="1404403"/>
                </a:lnTo>
                <a:lnTo>
                  <a:pt x="136036" y="1404403"/>
                </a:lnTo>
                <a:lnTo>
                  <a:pt x="142084" y="1417055"/>
                </a:lnTo>
                <a:lnTo>
                  <a:pt x="148133" y="1417055"/>
                </a:lnTo>
                <a:lnTo>
                  <a:pt x="154181" y="1429707"/>
                </a:lnTo>
                <a:lnTo>
                  <a:pt x="161735" y="1429707"/>
                </a:lnTo>
                <a:lnTo>
                  <a:pt x="167784" y="1442359"/>
                </a:lnTo>
                <a:lnTo>
                  <a:pt x="172314" y="1442359"/>
                </a:lnTo>
                <a:lnTo>
                  <a:pt x="184410" y="1455012"/>
                </a:lnTo>
                <a:lnTo>
                  <a:pt x="190446" y="1467664"/>
                </a:lnTo>
                <a:lnTo>
                  <a:pt x="198013" y="1480316"/>
                </a:lnTo>
                <a:lnTo>
                  <a:pt x="234290" y="1505621"/>
                </a:lnTo>
                <a:lnTo>
                  <a:pt x="246375" y="1518273"/>
                </a:lnTo>
                <a:lnTo>
                  <a:pt x="255447" y="1518273"/>
                </a:lnTo>
                <a:lnTo>
                  <a:pt x="269050" y="1530925"/>
                </a:lnTo>
                <a:lnTo>
                  <a:pt x="279628" y="1543578"/>
                </a:lnTo>
                <a:lnTo>
                  <a:pt x="291725" y="1543578"/>
                </a:lnTo>
                <a:lnTo>
                  <a:pt x="305327" y="1556230"/>
                </a:lnTo>
                <a:lnTo>
                  <a:pt x="320448" y="1568882"/>
                </a:lnTo>
                <a:lnTo>
                  <a:pt x="332532" y="1568882"/>
                </a:lnTo>
                <a:lnTo>
                  <a:pt x="346135" y="1581535"/>
                </a:lnTo>
                <a:lnTo>
                  <a:pt x="361256" y="1594187"/>
                </a:lnTo>
                <a:lnTo>
                  <a:pt x="374858" y="1606839"/>
                </a:lnTo>
                <a:lnTo>
                  <a:pt x="389979" y="1606839"/>
                </a:lnTo>
                <a:lnTo>
                  <a:pt x="420208" y="1632144"/>
                </a:lnTo>
                <a:lnTo>
                  <a:pt x="436835" y="1632144"/>
                </a:lnTo>
                <a:lnTo>
                  <a:pt x="453462" y="1644796"/>
                </a:lnTo>
                <a:lnTo>
                  <a:pt x="468570" y="1657448"/>
                </a:lnTo>
                <a:lnTo>
                  <a:pt x="485197" y="1657448"/>
                </a:lnTo>
                <a:lnTo>
                  <a:pt x="500318" y="1670100"/>
                </a:lnTo>
                <a:lnTo>
                  <a:pt x="516944" y="1682753"/>
                </a:lnTo>
                <a:lnTo>
                  <a:pt x="535077" y="1695405"/>
                </a:lnTo>
                <a:lnTo>
                  <a:pt x="551704" y="1695405"/>
                </a:lnTo>
                <a:lnTo>
                  <a:pt x="568330" y="1708057"/>
                </a:lnTo>
                <a:lnTo>
                  <a:pt x="601584" y="1720710"/>
                </a:lnTo>
                <a:lnTo>
                  <a:pt x="618210" y="1733362"/>
                </a:lnTo>
                <a:lnTo>
                  <a:pt x="668090" y="1758666"/>
                </a:lnTo>
                <a:lnTo>
                  <a:pt x="684717" y="1771319"/>
                </a:lnTo>
                <a:lnTo>
                  <a:pt x="1458580" y="1771319"/>
                </a:lnTo>
                <a:lnTo>
                  <a:pt x="1464654" y="1758666"/>
                </a:lnTo>
                <a:lnTo>
                  <a:pt x="1479838" y="1758666"/>
                </a:lnTo>
                <a:lnTo>
                  <a:pt x="1485785" y="1746014"/>
                </a:lnTo>
                <a:lnTo>
                  <a:pt x="1499451" y="1746014"/>
                </a:lnTo>
                <a:lnTo>
                  <a:pt x="1505525" y="1733362"/>
                </a:lnTo>
                <a:lnTo>
                  <a:pt x="1517545" y="1733362"/>
                </a:lnTo>
                <a:lnTo>
                  <a:pt x="1525137" y="1720710"/>
                </a:lnTo>
                <a:lnTo>
                  <a:pt x="1544750" y="1708057"/>
                </a:lnTo>
                <a:lnTo>
                  <a:pt x="1562971" y="1695405"/>
                </a:lnTo>
                <a:lnTo>
                  <a:pt x="1584103" y="1682753"/>
                </a:lnTo>
                <a:lnTo>
                  <a:pt x="1603716" y="1670100"/>
                </a:lnTo>
                <a:lnTo>
                  <a:pt x="1621810" y="1644796"/>
                </a:lnTo>
                <a:lnTo>
                  <a:pt x="1643068" y="1632144"/>
                </a:lnTo>
                <a:lnTo>
                  <a:pt x="1662681" y="1619491"/>
                </a:lnTo>
                <a:lnTo>
                  <a:pt x="1683812" y="1606839"/>
                </a:lnTo>
                <a:lnTo>
                  <a:pt x="1742778" y="1568882"/>
                </a:lnTo>
                <a:lnTo>
                  <a:pt x="1763909" y="1556230"/>
                </a:lnTo>
                <a:lnTo>
                  <a:pt x="1783649" y="1530925"/>
                </a:lnTo>
                <a:lnTo>
                  <a:pt x="1803261" y="1518273"/>
                </a:lnTo>
                <a:lnTo>
                  <a:pt x="1845524" y="1492969"/>
                </a:lnTo>
                <a:lnTo>
                  <a:pt x="1863745" y="1480316"/>
                </a:lnTo>
                <a:lnTo>
                  <a:pt x="1883358" y="1467664"/>
                </a:lnTo>
                <a:lnTo>
                  <a:pt x="1904489" y="1455012"/>
                </a:lnTo>
                <a:lnTo>
                  <a:pt x="1924229" y="1442359"/>
                </a:lnTo>
                <a:lnTo>
                  <a:pt x="1943842" y="1417055"/>
                </a:lnTo>
                <a:lnTo>
                  <a:pt x="1964973" y="1404403"/>
                </a:lnTo>
                <a:lnTo>
                  <a:pt x="2023939" y="1366446"/>
                </a:lnTo>
                <a:lnTo>
                  <a:pt x="2042033" y="1353793"/>
                </a:lnTo>
                <a:lnTo>
                  <a:pt x="2081385" y="1328489"/>
                </a:lnTo>
                <a:lnTo>
                  <a:pt x="2099480" y="1315837"/>
                </a:lnTo>
                <a:lnTo>
                  <a:pt x="2138832" y="1290532"/>
                </a:lnTo>
                <a:lnTo>
                  <a:pt x="2193242" y="1252575"/>
                </a:lnTo>
                <a:lnTo>
                  <a:pt x="2209818" y="1252575"/>
                </a:lnTo>
                <a:lnTo>
                  <a:pt x="2246134" y="1227271"/>
                </a:lnTo>
                <a:lnTo>
                  <a:pt x="2279413" y="1201966"/>
                </a:lnTo>
                <a:lnTo>
                  <a:pt x="2297507" y="1189314"/>
                </a:lnTo>
                <a:lnTo>
                  <a:pt x="2312691" y="1176662"/>
                </a:lnTo>
                <a:lnTo>
                  <a:pt x="2329268" y="1176662"/>
                </a:lnTo>
                <a:lnTo>
                  <a:pt x="2345844" y="1164009"/>
                </a:lnTo>
                <a:lnTo>
                  <a:pt x="2361028" y="1151357"/>
                </a:lnTo>
                <a:lnTo>
                  <a:pt x="2376085" y="1151357"/>
                </a:lnTo>
                <a:lnTo>
                  <a:pt x="2406327" y="1126052"/>
                </a:lnTo>
                <a:lnTo>
                  <a:pt x="2421512" y="1126052"/>
                </a:lnTo>
                <a:lnTo>
                  <a:pt x="2448717" y="1100748"/>
                </a:lnTo>
                <a:close/>
              </a:path>
              <a:path w="2616834" h="1872614">
                <a:moveTo>
                  <a:pt x="2475922" y="1088096"/>
                </a:moveTo>
                <a:lnTo>
                  <a:pt x="16626" y="1088096"/>
                </a:lnTo>
                <a:lnTo>
                  <a:pt x="15115" y="1100748"/>
                </a:lnTo>
                <a:lnTo>
                  <a:pt x="2462256" y="1100748"/>
                </a:lnTo>
                <a:lnTo>
                  <a:pt x="2475922" y="1088096"/>
                </a:lnTo>
                <a:close/>
              </a:path>
              <a:path w="2616834" h="1872614">
                <a:moveTo>
                  <a:pt x="2607391" y="1024834"/>
                </a:moveTo>
                <a:lnTo>
                  <a:pt x="42323" y="1024834"/>
                </a:lnTo>
                <a:lnTo>
                  <a:pt x="39299" y="1037486"/>
                </a:lnTo>
                <a:lnTo>
                  <a:pt x="36276" y="1037486"/>
                </a:lnTo>
                <a:lnTo>
                  <a:pt x="34765" y="1050139"/>
                </a:lnTo>
                <a:lnTo>
                  <a:pt x="30230" y="1062791"/>
                </a:lnTo>
                <a:lnTo>
                  <a:pt x="22672" y="1075443"/>
                </a:lnTo>
                <a:lnTo>
                  <a:pt x="19649" y="1088096"/>
                </a:lnTo>
                <a:lnTo>
                  <a:pt x="2487942" y="1088096"/>
                </a:lnTo>
                <a:lnTo>
                  <a:pt x="2500090" y="1075443"/>
                </a:lnTo>
                <a:lnTo>
                  <a:pt x="2524258" y="1075443"/>
                </a:lnTo>
                <a:lnTo>
                  <a:pt x="2534887" y="1062791"/>
                </a:lnTo>
                <a:lnTo>
                  <a:pt x="2556018" y="1062791"/>
                </a:lnTo>
                <a:lnTo>
                  <a:pt x="2566521" y="1050139"/>
                </a:lnTo>
                <a:lnTo>
                  <a:pt x="2601318" y="1050139"/>
                </a:lnTo>
                <a:lnTo>
                  <a:pt x="2607391" y="1024834"/>
                </a:lnTo>
                <a:close/>
              </a:path>
              <a:path w="2616834" h="1872614">
                <a:moveTo>
                  <a:pt x="2613465" y="999530"/>
                </a:moveTo>
                <a:lnTo>
                  <a:pt x="54415" y="999530"/>
                </a:lnTo>
                <a:lnTo>
                  <a:pt x="51392" y="1012182"/>
                </a:lnTo>
                <a:lnTo>
                  <a:pt x="48369" y="1012182"/>
                </a:lnTo>
                <a:lnTo>
                  <a:pt x="45346" y="1024834"/>
                </a:lnTo>
                <a:lnTo>
                  <a:pt x="2608910" y="1024834"/>
                </a:lnTo>
                <a:lnTo>
                  <a:pt x="2611947" y="1012182"/>
                </a:lnTo>
                <a:lnTo>
                  <a:pt x="2613465" y="999530"/>
                </a:lnTo>
                <a:close/>
              </a:path>
              <a:path w="2616834" h="1872614">
                <a:moveTo>
                  <a:pt x="2589297" y="873007"/>
                </a:moveTo>
                <a:lnTo>
                  <a:pt x="152663" y="873007"/>
                </a:lnTo>
                <a:lnTo>
                  <a:pt x="148133" y="885659"/>
                </a:lnTo>
                <a:lnTo>
                  <a:pt x="142084" y="885659"/>
                </a:lnTo>
                <a:lnTo>
                  <a:pt x="136036" y="898311"/>
                </a:lnTo>
                <a:lnTo>
                  <a:pt x="131506" y="898311"/>
                </a:lnTo>
                <a:lnTo>
                  <a:pt x="114879" y="910964"/>
                </a:lnTo>
                <a:lnTo>
                  <a:pt x="110337" y="923616"/>
                </a:lnTo>
                <a:lnTo>
                  <a:pt x="104301" y="923616"/>
                </a:lnTo>
                <a:lnTo>
                  <a:pt x="95226" y="936268"/>
                </a:lnTo>
                <a:lnTo>
                  <a:pt x="92203" y="948921"/>
                </a:lnTo>
                <a:lnTo>
                  <a:pt x="86157" y="948921"/>
                </a:lnTo>
                <a:lnTo>
                  <a:pt x="83134" y="961573"/>
                </a:lnTo>
                <a:lnTo>
                  <a:pt x="69530" y="974225"/>
                </a:lnTo>
                <a:lnTo>
                  <a:pt x="66506" y="986877"/>
                </a:lnTo>
                <a:lnTo>
                  <a:pt x="61973" y="986877"/>
                </a:lnTo>
                <a:lnTo>
                  <a:pt x="58950" y="999530"/>
                </a:lnTo>
                <a:lnTo>
                  <a:pt x="2614984" y="999530"/>
                </a:lnTo>
                <a:lnTo>
                  <a:pt x="2614984" y="986877"/>
                </a:lnTo>
                <a:lnTo>
                  <a:pt x="2616502" y="974225"/>
                </a:lnTo>
                <a:lnTo>
                  <a:pt x="2611947" y="948921"/>
                </a:lnTo>
                <a:lnTo>
                  <a:pt x="2610428" y="936268"/>
                </a:lnTo>
                <a:lnTo>
                  <a:pt x="2607391" y="923616"/>
                </a:lnTo>
                <a:lnTo>
                  <a:pt x="2593726" y="885659"/>
                </a:lnTo>
                <a:lnTo>
                  <a:pt x="2589297" y="873007"/>
                </a:lnTo>
                <a:close/>
              </a:path>
              <a:path w="2616834" h="1872614">
                <a:moveTo>
                  <a:pt x="2575631" y="847702"/>
                </a:moveTo>
                <a:lnTo>
                  <a:pt x="181386" y="847702"/>
                </a:lnTo>
                <a:lnTo>
                  <a:pt x="176844" y="860355"/>
                </a:lnTo>
                <a:lnTo>
                  <a:pt x="158711" y="873007"/>
                </a:lnTo>
                <a:lnTo>
                  <a:pt x="2586260" y="873007"/>
                </a:lnTo>
                <a:lnTo>
                  <a:pt x="2580186" y="860355"/>
                </a:lnTo>
                <a:lnTo>
                  <a:pt x="2575631" y="847702"/>
                </a:lnTo>
                <a:close/>
              </a:path>
              <a:path w="2616834" h="1872614">
                <a:moveTo>
                  <a:pt x="2504645" y="759136"/>
                </a:moveTo>
                <a:lnTo>
                  <a:pt x="299279" y="759136"/>
                </a:lnTo>
                <a:lnTo>
                  <a:pt x="291725" y="771789"/>
                </a:lnTo>
                <a:lnTo>
                  <a:pt x="279628" y="771789"/>
                </a:lnTo>
                <a:lnTo>
                  <a:pt x="273592" y="784441"/>
                </a:lnTo>
                <a:lnTo>
                  <a:pt x="259977" y="784441"/>
                </a:lnTo>
                <a:lnTo>
                  <a:pt x="205567" y="835050"/>
                </a:lnTo>
                <a:lnTo>
                  <a:pt x="193470" y="835050"/>
                </a:lnTo>
                <a:lnTo>
                  <a:pt x="187435" y="847702"/>
                </a:lnTo>
                <a:lnTo>
                  <a:pt x="2569558" y="847702"/>
                </a:lnTo>
                <a:lnTo>
                  <a:pt x="2565002" y="835050"/>
                </a:lnTo>
                <a:lnTo>
                  <a:pt x="2559055" y="822398"/>
                </a:lnTo>
                <a:lnTo>
                  <a:pt x="2552981" y="822398"/>
                </a:lnTo>
                <a:lnTo>
                  <a:pt x="2540834" y="797093"/>
                </a:lnTo>
                <a:lnTo>
                  <a:pt x="2533368" y="797093"/>
                </a:lnTo>
                <a:lnTo>
                  <a:pt x="2512111" y="771789"/>
                </a:lnTo>
                <a:lnTo>
                  <a:pt x="2504645" y="759136"/>
                </a:lnTo>
                <a:close/>
              </a:path>
              <a:path w="2616834" h="1872614">
                <a:moveTo>
                  <a:pt x="2487942" y="746484"/>
                </a:moveTo>
                <a:lnTo>
                  <a:pt x="317424" y="746484"/>
                </a:lnTo>
                <a:lnTo>
                  <a:pt x="311376" y="759136"/>
                </a:lnTo>
                <a:lnTo>
                  <a:pt x="2497053" y="759136"/>
                </a:lnTo>
                <a:lnTo>
                  <a:pt x="2487942" y="746484"/>
                </a:lnTo>
                <a:close/>
              </a:path>
              <a:path w="2616834" h="1872614">
                <a:moveTo>
                  <a:pt x="2472885" y="733832"/>
                </a:moveTo>
                <a:lnTo>
                  <a:pt x="343111" y="733832"/>
                </a:lnTo>
                <a:lnTo>
                  <a:pt x="337075" y="746484"/>
                </a:lnTo>
                <a:lnTo>
                  <a:pt x="2480477" y="746484"/>
                </a:lnTo>
                <a:lnTo>
                  <a:pt x="2472885" y="733832"/>
                </a:lnTo>
                <a:close/>
              </a:path>
              <a:path w="2616834" h="1872614">
                <a:moveTo>
                  <a:pt x="2456182" y="721179"/>
                </a:moveTo>
                <a:lnTo>
                  <a:pt x="367304" y="721179"/>
                </a:lnTo>
                <a:lnTo>
                  <a:pt x="362761" y="733832"/>
                </a:lnTo>
                <a:lnTo>
                  <a:pt x="2463774" y="733832"/>
                </a:lnTo>
                <a:lnTo>
                  <a:pt x="2456182" y="721179"/>
                </a:lnTo>
                <a:close/>
              </a:path>
              <a:path w="2616834" h="1872614">
                <a:moveTo>
                  <a:pt x="2430496" y="695875"/>
                </a:moveTo>
                <a:lnTo>
                  <a:pt x="388461" y="695875"/>
                </a:lnTo>
                <a:lnTo>
                  <a:pt x="385437" y="708527"/>
                </a:lnTo>
                <a:lnTo>
                  <a:pt x="382412" y="708527"/>
                </a:lnTo>
                <a:lnTo>
                  <a:pt x="377882" y="721179"/>
                </a:lnTo>
                <a:lnTo>
                  <a:pt x="2448717" y="721179"/>
                </a:lnTo>
                <a:lnTo>
                  <a:pt x="2430496" y="695875"/>
                </a:lnTo>
                <a:close/>
              </a:path>
              <a:path w="2616834" h="1872614">
                <a:moveTo>
                  <a:pt x="2351917" y="657918"/>
                </a:moveTo>
                <a:lnTo>
                  <a:pt x="415666" y="657918"/>
                </a:lnTo>
                <a:lnTo>
                  <a:pt x="409630" y="670570"/>
                </a:lnTo>
                <a:lnTo>
                  <a:pt x="402063" y="683223"/>
                </a:lnTo>
                <a:lnTo>
                  <a:pt x="396015" y="695875"/>
                </a:lnTo>
                <a:lnTo>
                  <a:pt x="2413919" y="695875"/>
                </a:lnTo>
                <a:lnTo>
                  <a:pt x="2404809" y="683223"/>
                </a:lnTo>
                <a:lnTo>
                  <a:pt x="2395825" y="683223"/>
                </a:lnTo>
                <a:lnTo>
                  <a:pt x="2388233" y="670570"/>
                </a:lnTo>
                <a:lnTo>
                  <a:pt x="2370138" y="670570"/>
                </a:lnTo>
                <a:lnTo>
                  <a:pt x="2351917" y="657918"/>
                </a:lnTo>
                <a:close/>
              </a:path>
              <a:path w="2616834" h="1872614">
                <a:moveTo>
                  <a:pt x="2302062" y="632614"/>
                </a:moveTo>
                <a:lnTo>
                  <a:pt x="436835" y="632614"/>
                </a:lnTo>
                <a:lnTo>
                  <a:pt x="430787" y="645266"/>
                </a:lnTo>
                <a:lnTo>
                  <a:pt x="423233" y="657918"/>
                </a:lnTo>
                <a:lnTo>
                  <a:pt x="2344325" y="657918"/>
                </a:lnTo>
                <a:lnTo>
                  <a:pt x="2335341" y="645266"/>
                </a:lnTo>
                <a:lnTo>
                  <a:pt x="2311173" y="645266"/>
                </a:lnTo>
                <a:lnTo>
                  <a:pt x="2302062" y="632614"/>
                </a:lnTo>
                <a:close/>
              </a:path>
              <a:path w="2616834" h="1872614">
                <a:moveTo>
                  <a:pt x="2231076" y="594657"/>
                </a:moveTo>
                <a:lnTo>
                  <a:pt x="473113" y="594657"/>
                </a:lnTo>
                <a:lnTo>
                  <a:pt x="467064" y="607309"/>
                </a:lnTo>
                <a:lnTo>
                  <a:pt x="459510" y="607309"/>
                </a:lnTo>
                <a:lnTo>
                  <a:pt x="444389" y="632614"/>
                </a:lnTo>
                <a:lnTo>
                  <a:pt x="2249171" y="632614"/>
                </a:lnTo>
                <a:lnTo>
                  <a:pt x="2241579" y="619961"/>
                </a:lnTo>
                <a:lnTo>
                  <a:pt x="2235505" y="607309"/>
                </a:lnTo>
                <a:lnTo>
                  <a:pt x="2231076" y="594657"/>
                </a:lnTo>
                <a:close/>
              </a:path>
              <a:path w="2616834" h="1872614">
                <a:moveTo>
                  <a:pt x="2209818" y="569352"/>
                </a:moveTo>
                <a:lnTo>
                  <a:pt x="497294" y="569352"/>
                </a:lnTo>
                <a:lnTo>
                  <a:pt x="482173" y="594657"/>
                </a:lnTo>
                <a:lnTo>
                  <a:pt x="2225003" y="594657"/>
                </a:lnTo>
                <a:lnTo>
                  <a:pt x="2218929" y="582004"/>
                </a:lnTo>
                <a:lnTo>
                  <a:pt x="2214374" y="582004"/>
                </a:lnTo>
                <a:lnTo>
                  <a:pt x="2209818" y="569352"/>
                </a:lnTo>
                <a:close/>
              </a:path>
              <a:path w="2616834" h="1872614">
                <a:moveTo>
                  <a:pt x="2202353" y="556700"/>
                </a:moveTo>
                <a:lnTo>
                  <a:pt x="512402" y="556700"/>
                </a:lnTo>
                <a:lnTo>
                  <a:pt x="504848" y="569352"/>
                </a:lnTo>
                <a:lnTo>
                  <a:pt x="2206782" y="569352"/>
                </a:lnTo>
                <a:lnTo>
                  <a:pt x="2202353" y="556700"/>
                </a:lnTo>
                <a:close/>
              </a:path>
              <a:path w="2616834" h="1872614">
                <a:moveTo>
                  <a:pt x="2188687" y="531395"/>
                </a:moveTo>
                <a:lnTo>
                  <a:pt x="538101" y="531395"/>
                </a:lnTo>
                <a:lnTo>
                  <a:pt x="529041" y="544048"/>
                </a:lnTo>
                <a:lnTo>
                  <a:pt x="521474" y="556700"/>
                </a:lnTo>
                <a:lnTo>
                  <a:pt x="2197798" y="556700"/>
                </a:lnTo>
                <a:lnTo>
                  <a:pt x="2194761" y="544048"/>
                </a:lnTo>
                <a:lnTo>
                  <a:pt x="2191724" y="544048"/>
                </a:lnTo>
                <a:lnTo>
                  <a:pt x="2188687" y="531395"/>
                </a:lnTo>
                <a:close/>
              </a:path>
              <a:path w="2616834" h="1872614">
                <a:moveTo>
                  <a:pt x="2184132" y="518743"/>
                </a:moveTo>
                <a:lnTo>
                  <a:pt x="554728" y="518743"/>
                </a:lnTo>
                <a:lnTo>
                  <a:pt x="545668" y="531395"/>
                </a:lnTo>
                <a:lnTo>
                  <a:pt x="2184132" y="531395"/>
                </a:lnTo>
                <a:lnTo>
                  <a:pt x="2184132" y="518743"/>
                </a:lnTo>
                <a:close/>
              </a:path>
              <a:path w="2616834" h="1872614">
                <a:moveTo>
                  <a:pt x="2176540" y="493438"/>
                </a:moveTo>
                <a:lnTo>
                  <a:pt x="580427" y="493438"/>
                </a:lnTo>
                <a:lnTo>
                  <a:pt x="563800" y="518743"/>
                </a:lnTo>
                <a:lnTo>
                  <a:pt x="2181095" y="518743"/>
                </a:lnTo>
                <a:lnTo>
                  <a:pt x="2178058" y="506091"/>
                </a:lnTo>
                <a:lnTo>
                  <a:pt x="2176540" y="493438"/>
                </a:lnTo>
                <a:close/>
              </a:path>
              <a:path w="2616834" h="1872614">
                <a:moveTo>
                  <a:pt x="2181095" y="341611"/>
                </a:moveTo>
                <a:lnTo>
                  <a:pt x="734597" y="341611"/>
                </a:lnTo>
                <a:lnTo>
                  <a:pt x="731586" y="354263"/>
                </a:lnTo>
                <a:lnTo>
                  <a:pt x="722513" y="354263"/>
                </a:lnTo>
                <a:lnTo>
                  <a:pt x="716465" y="366916"/>
                </a:lnTo>
                <a:lnTo>
                  <a:pt x="708911" y="366916"/>
                </a:lnTo>
                <a:lnTo>
                  <a:pt x="699838" y="379568"/>
                </a:lnTo>
                <a:lnTo>
                  <a:pt x="695308" y="392220"/>
                </a:lnTo>
                <a:lnTo>
                  <a:pt x="686236" y="392220"/>
                </a:lnTo>
                <a:lnTo>
                  <a:pt x="678681" y="404872"/>
                </a:lnTo>
                <a:lnTo>
                  <a:pt x="669609" y="417525"/>
                </a:lnTo>
                <a:lnTo>
                  <a:pt x="662055" y="430177"/>
                </a:lnTo>
                <a:lnTo>
                  <a:pt x="645428" y="442829"/>
                </a:lnTo>
                <a:lnTo>
                  <a:pt x="636355" y="455482"/>
                </a:lnTo>
                <a:lnTo>
                  <a:pt x="622753" y="455482"/>
                </a:lnTo>
                <a:lnTo>
                  <a:pt x="613680" y="468134"/>
                </a:lnTo>
                <a:lnTo>
                  <a:pt x="609150" y="468134"/>
                </a:lnTo>
                <a:lnTo>
                  <a:pt x="598559" y="480786"/>
                </a:lnTo>
                <a:lnTo>
                  <a:pt x="591005" y="493438"/>
                </a:lnTo>
                <a:lnTo>
                  <a:pt x="2175148" y="493438"/>
                </a:lnTo>
                <a:lnTo>
                  <a:pt x="2172111" y="468134"/>
                </a:lnTo>
                <a:lnTo>
                  <a:pt x="2172111" y="455482"/>
                </a:lnTo>
                <a:lnTo>
                  <a:pt x="2173629" y="442829"/>
                </a:lnTo>
                <a:lnTo>
                  <a:pt x="2173629" y="430177"/>
                </a:lnTo>
                <a:lnTo>
                  <a:pt x="2175148" y="417525"/>
                </a:lnTo>
                <a:lnTo>
                  <a:pt x="2175148" y="404872"/>
                </a:lnTo>
                <a:lnTo>
                  <a:pt x="2176540" y="404872"/>
                </a:lnTo>
                <a:lnTo>
                  <a:pt x="2178058" y="392220"/>
                </a:lnTo>
                <a:lnTo>
                  <a:pt x="2178058" y="379568"/>
                </a:lnTo>
                <a:lnTo>
                  <a:pt x="2181095" y="366916"/>
                </a:lnTo>
                <a:lnTo>
                  <a:pt x="2181095" y="341611"/>
                </a:lnTo>
                <a:close/>
              </a:path>
              <a:path w="2616834" h="1872614">
                <a:moveTo>
                  <a:pt x="2179577" y="316307"/>
                </a:moveTo>
                <a:lnTo>
                  <a:pt x="757272" y="316307"/>
                </a:lnTo>
                <a:lnTo>
                  <a:pt x="752742" y="328959"/>
                </a:lnTo>
                <a:lnTo>
                  <a:pt x="743670" y="328959"/>
                </a:lnTo>
                <a:lnTo>
                  <a:pt x="739140" y="341611"/>
                </a:lnTo>
                <a:lnTo>
                  <a:pt x="2179577" y="341611"/>
                </a:lnTo>
                <a:lnTo>
                  <a:pt x="2179577" y="316307"/>
                </a:lnTo>
                <a:close/>
              </a:path>
              <a:path w="2616834" h="1872614">
                <a:moveTo>
                  <a:pt x="2176540" y="291002"/>
                </a:moveTo>
                <a:lnTo>
                  <a:pt x="775417" y="291002"/>
                </a:lnTo>
                <a:lnTo>
                  <a:pt x="770875" y="303654"/>
                </a:lnTo>
                <a:lnTo>
                  <a:pt x="761815" y="316307"/>
                </a:lnTo>
                <a:lnTo>
                  <a:pt x="2178058" y="316307"/>
                </a:lnTo>
                <a:lnTo>
                  <a:pt x="2178058" y="303654"/>
                </a:lnTo>
                <a:lnTo>
                  <a:pt x="2176540" y="303654"/>
                </a:lnTo>
                <a:lnTo>
                  <a:pt x="2176540" y="291002"/>
                </a:lnTo>
                <a:close/>
              </a:path>
              <a:path w="2616834" h="1872614">
                <a:moveTo>
                  <a:pt x="2111627" y="164479"/>
                </a:moveTo>
                <a:lnTo>
                  <a:pt x="908431" y="164479"/>
                </a:lnTo>
                <a:lnTo>
                  <a:pt x="899359" y="177131"/>
                </a:lnTo>
                <a:lnTo>
                  <a:pt x="881226" y="189784"/>
                </a:lnTo>
                <a:lnTo>
                  <a:pt x="872154" y="189784"/>
                </a:lnTo>
                <a:lnTo>
                  <a:pt x="854008" y="215088"/>
                </a:lnTo>
                <a:lnTo>
                  <a:pt x="844948" y="215088"/>
                </a:lnTo>
                <a:lnTo>
                  <a:pt x="837382" y="227741"/>
                </a:lnTo>
                <a:lnTo>
                  <a:pt x="828322" y="240393"/>
                </a:lnTo>
                <a:lnTo>
                  <a:pt x="819249" y="240393"/>
                </a:lnTo>
                <a:lnTo>
                  <a:pt x="801104" y="265697"/>
                </a:lnTo>
                <a:lnTo>
                  <a:pt x="796574" y="265697"/>
                </a:lnTo>
                <a:lnTo>
                  <a:pt x="792044" y="278350"/>
                </a:lnTo>
                <a:lnTo>
                  <a:pt x="787502" y="278350"/>
                </a:lnTo>
                <a:lnTo>
                  <a:pt x="782972" y="291002"/>
                </a:lnTo>
                <a:lnTo>
                  <a:pt x="2175148" y="291002"/>
                </a:lnTo>
                <a:lnTo>
                  <a:pt x="2172111" y="278350"/>
                </a:lnTo>
                <a:lnTo>
                  <a:pt x="2170593" y="265697"/>
                </a:lnTo>
                <a:lnTo>
                  <a:pt x="2166037" y="253045"/>
                </a:lnTo>
                <a:lnTo>
                  <a:pt x="2163000" y="253045"/>
                </a:lnTo>
                <a:lnTo>
                  <a:pt x="2156927" y="240393"/>
                </a:lnTo>
                <a:lnTo>
                  <a:pt x="2152372" y="227741"/>
                </a:lnTo>
                <a:lnTo>
                  <a:pt x="2146424" y="215088"/>
                </a:lnTo>
                <a:lnTo>
                  <a:pt x="2140351" y="202436"/>
                </a:lnTo>
                <a:lnTo>
                  <a:pt x="2134277" y="202436"/>
                </a:lnTo>
                <a:lnTo>
                  <a:pt x="2126685" y="189784"/>
                </a:lnTo>
                <a:lnTo>
                  <a:pt x="2119219" y="177131"/>
                </a:lnTo>
                <a:lnTo>
                  <a:pt x="2111627" y="164479"/>
                </a:lnTo>
                <a:close/>
              </a:path>
              <a:path w="2616834" h="1872614">
                <a:moveTo>
                  <a:pt x="2094925" y="151827"/>
                </a:moveTo>
                <a:lnTo>
                  <a:pt x="929588" y="151827"/>
                </a:lnTo>
                <a:lnTo>
                  <a:pt x="914479" y="164479"/>
                </a:lnTo>
                <a:lnTo>
                  <a:pt x="2102517" y="164479"/>
                </a:lnTo>
                <a:lnTo>
                  <a:pt x="2094925" y="151827"/>
                </a:lnTo>
                <a:close/>
              </a:path>
              <a:path w="2616834" h="1872614">
                <a:moveTo>
                  <a:pt x="2064809" y="126522"/>
                </a:moveTo>
                <a:lnTo>
                  <a:pt x="997613" y="126522"/>
                </a:lnTo>
                <a:lnTo>
                  <a:pt x="974938" y="139175"/>
                </a:lnTo>
                <a:lnTo>
                  <a:pt x="959817" y="139175"/>
                </a:lnTo>
                <a:lnTo>
                  <a:pt x="950757" y="151827"/>
                </a:lnTo>
                <a:lnTo>
                  <a:pt x="2084422" y="151827"/>
                </a:lnTo>
                <a:lnTo>
                  <a:pt x="2075312" y="139175"/>
                </a:lnTo>
                <a:lnTo>
                  <a:pt x="2064809" y="126522"/>
                </a:lnTo>
                <a:close/>
              </a:path>
              <a:path w="2616834" h="1872614">
                <a:moveTo>
                  <a:pt x="2043551" y="113870"/>
                </a:moveTo>
                <a:lnTo>
                  <a:pt x="1021794" y="113870"/>
                </a:lnTo>
                <a:lnTo>
                  <a:pt x="1012721" y="126522"/>
                </a:lnTo>
                <a:lnTo>
                  <a:pt x="2055699" y="126522"/>
                </a:lnTo>
                <a:lnTo>
                  <a:pt x="2043551" y="113870"/>
                </a:lnTo>
                <a:close/>
              </a:path>
              <a:path w="2616834" h="1872614">
                <a:moveTo>
                  <a:pt x="1984586" y="75913"/>
                </a:moveTo>
                <a:lnTo>
                  <a:pt x="1159337" y="75913"/>
                </a:lnTo>
                <a:lnTo>
                  <a:pt x="1150277" y="88565"/>
                </a:lnTo>
                <a:lnTo>
                  <a:pt x="1109457" y="88565"/>
                </a:lnTo>
                <a:lnTo>
                  <a:pt x="1101903" y="101218"/>
                </a:lnTo>
                <a:lnTo>
                  <a:pt x="1061096" y="101218"/>
                </a:lnTo>
                <a:lnTo>
                  <a:pt x="1052023" y="113870"/>
                </a:lnTo>
                <a:lnTo>
                  <a:pt x="2033049" y="113870"/>
                </a:lnTo>
                <a:lnTo>
                  <a:pt x="2020902" y="101218"/>
                </a:lnTo>
                <a:lnTo>
                  <a:pt x="1996733" y="88565"/>
                </a:lnTo>
                <a:lnTo>
                  <a:pt x="1984586" y="75913"/>
                </a:lnTo>
                <a:close/>
              </a:path>
              <a:path w="2616834" h="1872614">
                <a:moveTo>
                  <a:pt x="1960418" y="63261"/>
                </a:moveTo>
                <a:lnTo>
                  <a:pt x="1207712" y="63261"/>
                </a:lnTo>
                <a:lnTo>
                  <a:pt x="1198639" y="75913"/>
                </a:lnTo>
                <a:lnTo>
                  <a:pt x="1972565" y="75913"/>
                </a:lnTo>
                <a:lnTo>
                  <a:pt x="1960418" y="63261"/>
                </a:lnTo>
                <a:close/>
              </a:path>
              <a:path w="2616834" h="1872614">
                <a:moveTo>
                  <a:pt x="1921192" y="50609"/>
                </a:moveTo>
                <a:lnTo>
                  <a:pt x="1280292" y="50609"/>
                </a:lnTo>
                <a:lnTo>
                  <a:pt x="1265108" y="63261"/>
                </a:lnTo>
                <a:lnTo>
                  <a:pt x="1934731" y="63261"/>
                </a:lnTo>
                <a:lnTo>
                  <a:pt x="1921192" y="50609"/>
                </a:lnTo>
                <a:close/>
              </a:path>
              <a:path w="2616834" h="1872614">
                <a:moveTo>
                  <a:pt x="1893987" y="37956"/>
                </a:moveTo>
                <a:lnTo>
                  <a:pt x="1328629" y="37956"/>
                </a:lnTo>
                <a:lnTo>
                  <a:pt x="1321036" y="50609"/>
                </a:lnTo>
                <a:lnTo>
                  <a:pt x="1907526" y="50609"/>
                </a:lnTo>
                <a:lnTo>
                  <a:pt x="1893987" y="37956"/>
                </a:lnTo>
                <a:close/>
              </a:path>
              <a:path w="2616834" h="1872614">
                <a:moveTo>
                  <a:pt x="1853116" y="25304"/>
                </a:moveTo>
                <a:lnTo>
                  <a:pt x="1376965" y="25304"/>
                </a:lnTo>
                <a:lnTo>
                  <a:pt x="1369499" y="37956"/>
                </a:lnTo>
                <a:lnTo>
                  <a:pt x="1866782" y="37956"/>
                </a:lnTo>
                <a:lnTo>
                  <a:pt x="1853116" y="25304"/>
                </a:lnTo>
                <a:close/>
              </a:path>
              <a:path w="2616834" h="1872614">
                <a:moveTo>
                  <a:pt x="1794151" y="12652"/>
                </a:moveTo>
                <a:lnTo>
                  <a:pt x="1426946" y="12652"/>
                </a:lnTo>
                <a:lnTo>
                  <a:pt x="1416317" y="25304"/>
                </a:lnTo>
                <a:lnTo>
                  <a:pt x="1807817" y="25304"/>
                </a:lnTo>
                <a:lnTo>
                  <a:pt x="1794151" y="12652"/>
                </a:lnTo>
                <a:close/>
              </a:path>
              <a:path w="2616834" h="1872614">
                <a:moveTo>
                  <a:pt x="1736704" y="0"/>
                </a:moveTo>
                <a:lnTo>
                  <a:pt x="1472246" y="0"/>
                </a:lnTo>
                <a:lnTo>
                  <a:pt x="1461617" y="12652"/>
                </a:lnTo>
                <a:lnTo>
                  <a:pt x="1750370" y="12652"/>
                </a:lnTo>
                <a:lnTo>
                  <a:pt x="1736704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8853" y="2451171"/>
            <a:ext cx="160655" cy="153035"/>
          </a:xfrm>
          <a:custGeom>
            <a:avLst/>
            <a:gdLst/>
            <a:ahLst/>
            <a:cxnLst/>
            <a:rect l="l" t="t" r="r" b="b"/>
            <a:pathLst>
              <a:path w="160654" h="153035">
                <a:moveTo>
                  <a:pt x="151583" y="89135"/>
                </a:moveTo>
                <a:lnTo>
                  <a:pt x="87688" y="89135"/>
                </a:lnTo>
                <a:lnTo>
                  <a:pt x="93635" y="95170"/>
                </a:lnTo>
                <a:lnTo>
                  <a:pt x="93635" y="101218"/>
                </a:lnTo>
                <a:lnTo>
                  <a:pt x="92117" y="110277"/>
                </a:lnTo>
                <a:lnTo>
                  <a:pt x="90599" y="117830"/>
                </a:lnTo>
                <a:lnTo>
                  <a:pt x="86170" y="126889"/>
                </a:lnTo>
                <a:lnTo>
                  <a:pt x="83133" y="134443"/>
                </a:lnTo>
                <a:lnTo>
                  <a:pt x="81615" y="141996"/>
                </a:lnTo>
                <a:lnTo>
                  <a:pt x="83133" y="152573"/>
                </a:lnTo>
                <a:lnTo>
                  <a:pt x="86170" y="149549"/>
                </a:lnTo>
                <a:lnTo>
                  <a:pt x="93635" y="148044"/>
                </a:lnTo>
                <a:lnTo>
                  <a:pt x="101228" y="145020"/>
                </a:lnTo>
                <a:lnTo>
                  <a:pt x="107301" y="143514"/>
                </a:lnTo>
                <a:lnTo>
                  <a:pt x="108820" y="135961"/>
                </a:lnTo>
                <a:lnTo>
                  <a:pt x="111856" y="131431"/>
                </a:lnTo>
                <a:lnTo>
                  <a:pt x="114893" y="125384"/>
                </a:lnTo>
                <a:lnTo>
                  <a:pt x="119322" y="119336"/>
                </a:lnTo>
                <a:lnTo>
                  <a:pt x="128433" y="110277"/>
                </a:lnTo>
                <a:lnTo>
                  <a:pt x="134506" y="105747"/>
                </a:lnTo>
                <a:lnTo>
                  <a:pt x="140580" y="102723"/>
                </a:lnTo>
                <a:lnTo>
                  <a:pt x="145135" y="96688"/>
                </a:lnTo>
                <a:lnTo>
                  <a:pt x="149564" y="92146"/>
                </a:lnTo>
                <a:lnTo>
                  <a:pt x="151583" y="89135"/>
                </a:lnTo>
                <a:close/>
              </a:path>
              <a:path w="160654" h="153035">
                <a:moveTo>
                  <a:pt x="84651" y="9071"/>
                </a:moveTo>
                <a:lnTo>
                  <a:pt x="74022" y="9071"/>
                </a:lnTo>
                <a:lnTo>
                  <a:pt x="67949" y="12095"/>
                </a:lnTo>
                <a:lnTo>
                  <a:pt x="61875" y="13601"/>
                </a:lnTo>
                <a:lnTo>
                  <a:pt x="57446" y="18130"/>
                </a:lnTo>
                <a:lnTo>
                  <a:pt x="51373" y="22660"/>
                </a:lnTo>
                <a:lnTo>
                  <a:pt x="48336" y="28708"/>
                </a:lnTo>
                <a:lnTo>
                  <a:pt x="42262" y="33237"/>
                </a:lnTo>
                <a:lnTo>
                  <a:pt x="36189" y="45320"/>
                </a:lnTo>
                <a:lnTo>
                  <a:pt x="33278" y="52873"/>
                </a:lnTo>
                <a:lnTo>
                  <a:pt x="30241" y="58921"/>
                </a:lnTo>
                <a:lnTo>
                  <a:pt x="27205" y="71004"/>
                </a:lnTo>
                <a:lnTo>
                  <a:pt x="27205" y="77039"/>
                </a:lnTo>
                <a:lnTo>
                  <a:pt x="25686" y="86111"/>
                </a:lnTo>
                <a:lnTo>
                  <a:pt x="21131" y="95170"/>
                </a:lnTo>
                <a:lnTo>
                  <a:pt x="15057" y="104229"/>
                </a:lnTo>
                <a:lnTo>
                  <a:pt x="8983" y="114806"/>
                </a:lnTo>
                <a:lnTo>
                  <a:pt x="3036" y="123878"/>
                </a:lnTo>
                <a:lnTo>
                  <a:pt x="0" y="132937"/>
                </a:lnTo>
                <a:lnTo>
                  <a:pt x="0" y="135961"/>
                </a:lnTo>
                <a:lnTo>
                  <a:pt x="3036" y="140490"/>
                </a:lnTo>
                <a:lnTo>
                  <a:pt x="4555" y="145020"/>
                </a:lnTo>
                <a:lnTo>
                  <a:pt x="8983" y="149549"/>
                </a:lnTo>
                <a:lnTo>
                  <a:pt x="15057" y="148044"/>
                </a:lnTo>
                <a:lnTo>
                  <a:pt x="18094" y="146526"/>
                </a:lnTo>
                <a:lnTo>
                  <a:pt x="22649" y="141996"/>
                </a:lnTo>
                <a:lnTo>
                  <a:pt x="25686" y="140490"/>
                </a:lnTo>
                <a:lnTo>
                  <a:pt x="30241" y="131431"/>
                </a:lnTo>
                <a:lnTo>
                  <a:pt x="34670" y="122360"/>
                </a:lnTo>
                <a:lnTo>
                  <a:pt x="36189" y="117830"/>
                </a:lnTo>
                <a:lnTo>
                  <a:pt x="39225" y="111782"/>
                </a:lnTo>
                <a:lnTo>
                  <a:pt x="39225" y="105747"/>
                </a:lnTo>
                <a:lnTo>
                  <a:pt x="42262" y="101218"/>
                </a:lnTo>
                <a:lnTo>
                  <a:pt x="43781" y="96688"/>
                </a:lnTo>
                <a:lnTo>
                  <a:pt x="49854" y="87617"/>
                </a:lnTo>
                <a:lnTo>
                  <a:pt x="54410" y="84593"/>
                </a:lnTo>
                <a:lnTo>
                  <a:pt x="155642" y="84593"/>
                </a:lnTo>
                <a:lnTo>
                  <a:pt x="157156" y="83087"/>
                </a:lnTo>
                <a:lnTo>
                  <a:pt x="158674" y="75534"/>
                </a:lnTo>
                <a:lnTo>
                  <a:pt x="160193" y="71004"/>
                </a:lnTo>
                <a:lnTo>
                  <a:pt x="160193" y="55897"/>
                </a:lnTo>
                <a:lnTo>
                  <a:pt x="151082" y="49849"/>
                </a:lnTo>
                <a:lnTo>
                  <a:pt x="148045" y="45320"/>
                </a:lnTo>
                <a:lnTo>
                  <a:pt x="146527" y="42296"/>
                </a:lnTo>
                <a:lnTo>
                  <a:pt x="142098" y="33237"/>
                </a:lnTo>
                <a:lnTo>
                  <a:pt x="142098" y="22660"/>
                </a:lnTo>
                <a:lnTo>
                  <a:pt x="139061" y="13601"/>
                </a:lnTo>
                <a:lnTo>
                  <a:pt x="90599" y="13601"/>
                </a:lnTo>
                <a:lnTo>
                  <a:pt x="84651" y="9071"/>
                </a:lnTo>
                <a:close/>
              </a:path>
              <a:path w="160654" h="153035">
                <a:moveTo>
                  <a:pt x="155642" y="84593"/>
                </a:moveTo>
                <a:lnTo>
                  <a:pt x="54410" y="84593"/>
                </a:lnTo>
                <a:lnTo>
                  <a:pt x="55928" y="92146"/>
                </a:lnTo>
                <a:lnTo>
                  <a:pt x="54410" y="101218"/>
                </a:lnTo>
                <a:lnTo>
                  <a:pt x="51373" y="108771"/>
                </a:lnTo>
                <a:lnTo>
                  <a:pt x="42262" y="123878"/>
                </a:lnTo>
                <a:lnTo>
                  <a:pt x="40744" y="131431"/>
                </a:lnTo>
                <a:lnTo>
                  <a:pt x="40744" y="140490"/>
                </a:lnTo>
                <a:lnTo>
                  <a:pt x="46817" y="149549"/>
                </a:lnTo>
                <a:lnTo>
                  <a:pt x="55928" y="146526"/>
                </a:lnTo>
                <a:lnTo>
                  <a:pt x="58965" y="143514"/>
                </a:lnTo>
                <a:lnTo>
                  <a:pt x="61875" y="140490"/>
                </a:lnTo>
                <a:lnTo>
                  <a:pt x="66430" y="132937"/>
                </a:lnTo>
                <a:lnTo>
                  <a:pt x="72504" y="123878"/>
                </a:lnTo>
                <a:lnTo>
                  <a:pt x="78578" y="105747"/>
                </a:lnTo>
                <a:lnTo>
                  <a:pt x="83133" y="96688"/>
                </a:lnTo>
                <a:lnTo>
                  <a:pt x="87688" y="89135"/>
                </a:lnTo>
                <a:lnTo>
                  <a:pt x="151583" y="89135"/>
                </a:lnTo>
                <a:lnTo>
                  <a:pt x="152601" y="87617"/>
                </a:lnTo>
                <a:lnTo>
                  <a:pt x="155642" y="84593"/>
                </a:lnTo>
                <a:close/>
              </a:path>
              <a:path w="160654" h="153035">
                <a:moveTo>
                  <a:pt x="123877" y="0"/>
                </a:moveTo>
                <a:lnTo>
                  <a:pt x="119322" y="0"/>
                </a:lnTo>
                <a:lnTo>
                  <a:pt x="113375" y="3023"/>
                </a:lnTo>
                <a:lnTo>
                  <a:pt x="104264" y="7553"/>
                </a:lnTo>
                <a:lnTo>
                  <a:pt x="96672" y="10577"/>
                </a:lnTo>
                <a:lnTo>
                  <a:pt x="90599" y="13601"/>
                </a:lnTo>
                <a:lnTo>
                  <a:pt x="139061" y="13601"/>
                </a:lnTo>
                <a:lnTo>
                  <a:pt x="136025" y="7553"/>
                </a:lnTo>
                <a:lnTo>
                  <a:pt x="131469" y="4542"/>
                </a:lnTo>
                <a:lnTo>
                  <a:pt x="128433" y="3023"/>
                </a:lnTo>
                <a:lnTo>
                  <a:pt x="123877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3129" y="2578061"/>
            <a:ext cx="2252345" cy="942975"/>
          </a:xfrm>
          <a:custGeom>
            <a:avLst/>
            <a:gdLst/>
            <a:ahLst/>
            <a:cxnLst/>
            <a:rect l="l" t="t" r="r" b="b"/>
            <a:pathLst>
              <a:path w="2252345" h="942975">
                <a:moveTo>
                  <a:pt x="2061748" y="0"/>
                </a:moveTo>
                <a:lnTo>
                  <a:pt x="2020878" y="0"/>
                </a:lnTo>
                <a:lnTo>
                  <a:pt x="2014930" y="1518"/>
                </a:lnTo>
                <a:lnTo>
                  <a:pt x="2007338" y="1518"/>
                </a:lnTo>
                <a:lnTo>
                  <a:pt x="1999746" y="3023"/>
                </a:lnTo>
                <a:lnTo>
                  <a:pt x="1975578" y="3023"/>
                </a:lnTo>
                <a:lnTo>
                  <a:pt x="1967986" y="4542"/>
                </a:lnTo>
                <a:lnTo>
                  <a:pt x="1959002" y="4542"/>
                </a:lnTo>
                <a:lnTo>
                  <a:pt x="1951410" y="6047"/>
                </a:lnTo>
                <a:lnTo>
                  <a:pt x="1927242" y="6047"/>
                </a:lnTo>
                <a:lnTo>
                  <a:pt x="1919650" y="7553"/>
                </a:lnTo>
                <a:lnTo>
                  <a:pt x="1905984" y="7553"/>
                </a:lnTo>
                <a:lnTo>
                  <a:pt x="1898518" y="9071"/>
                </a:lnTo>
                <a:lnTo>
                  <a:pt x="1877260" y="9071"/>
                </a:lnTo>
                <a:lnTo>
                  <a:pt x="1875868" y="10577"/>
                </a:lnTo>
                <a:lnTo>
                  <a:pt x="1869795" y="10577"/>
                </a:lnTo>
                <a:lnTo>
                  <a:pt x="1868276" y="12095"/>
                </a:lnTo>
                <a:lnTo>
                  <a:pt x="0" y="598199"/>
                </a:lnTo>
                <a:lnTo>
                  <a:pt x="3024" y="601223"/>
                </a:lnTo>
                <a:lnTo>
                  <a:pt x="7554" y="604234"/>
                </a:lnTo>
                <a:lnTo>
                  <a:pt x="13602" y="608777"/>
                </a:lnTo>
                <a:lnTo>
                  <a:pt x="16626" y="611788"/>
                </a:lnTo>
                <a:lnTo>
                  <a:pt x="25699" y="617836"/>
                </a:lnTo>
                <a:lnTo>
                  <a:pt x="31747" y="622365"/>
                </a:lnTo>
                <a:lnTo>
                  <a:pt x="36277" y="625389"/>
                </a:lnTo>
                <a:lnTo>
                  <a:pt x="42325" y="629919"/>
                </a:lnTo>
                <a:lnTo>
                  <a:pt x="48374" y="635966"/>
                </a:lnTo>
                <a:lnTo>
                  <a:pt x="55928" y="642001"/>
                </a:lnTo>
                <a:lnTo>
                  <a:pt x="61976" y="646531"/>
                </a:lnTo>
                <a:lnTo>
                  <a:pt x="77085" y="655603"/>
                </a:lnTo>
                <a:lnTo>
                  <a:pt x="86157" y="661638"/>
                </a:lnTo>
                <a:lnTo>
                  <a:pt x="93711" y="667686"/>
                </a:lnTo>
                <a:lnTo>
                  <a:pt x="111856" y="679769"/>
                </a:lnTo>
                <a:lnTo>
                  <a:pt x="133013" y="691851"/>
                </a:lnTo>
                <a:lnTo>
                  <a:pt x="142086" y="699405"/>
                </a:lnTo>
                <a:lnTo>
                  <a:pt x="152664" y="705453"/>
                </a:lnTo>
                <a:lnTo>
                  <a:pt x="164761" y="713006"/>
                </a:lnTo>
                <a:lnTo>
                  <a:pt x="176845" y="719041"/>
                </a:lnTo>
                <a:lnTo>
                  <a:pt x="188942" y="726595"/>
                </a:lnTo>
                <a:lnTo>
                  <a:pt x="201038" y="732642"/>
                </a:lnTo>
                <a:lnTo>
                  <a:pt x="214641" y="741701"/>
                </a:lnTo>
                <a:lnTo>
                  <a:pt x="226725" y="747749"/>
                </a:lnTo>
                <a:lnTo>
                  <a:pt x="267545" y="770409"/>
                </a:lnTo>
                <a:lnTo>
                  <a:pt x="281148" y="776445"/>
                </a:lnTo>
                <a:lnTo>
                  <a:pt x="294750" y="783998"/>
                </a:lnTo>
                <a:lnTo>
                  <a:pt x="309858" y="791551"/>
                </a:lnTo>
                <a:lnTo>
                  <a:pt x="326485" y="799105"/>
                </a:lnTo>
                <a:lnTo>
                  <a:pt x="341606" y="805153"/>
                </a:lnTo>
                <a:lnTo>
                  <a:pt x="356727" y="814212"/>
                </a:lnTo>
                <a:lnTo>
                  <a:pt x="373354" y="820259"/>
                </a:lnTo>
                <a:lnTo>
                  <a:pt x="389980" y="827813"/>
                </a:lnTo>
                <a:lnTo>
                  <a:pt x="405089" y="835366"/>
                </a:lnTo>
                <a:lnTo>
                  <a:pt x="423234" y="841401"/>
                </a:lnTo>
                <a:lnTo>
                  <a:pt x="439861" y="848955"/>
                </a:lnTo>
                <a:lnTo>
                  <a:pt x="457993" y="856508"/>
                </a:lnTo>
                <a:lnTo>
                  <a:pt x="512403" y="874639"/>
                </a:lnTo>
                <a:lnTo>
                  <a:pt x="532054" y="882192"/>
                </a:lnTo>
                <a:lnTo>
                  <a:pt x="568332" y="894275"/>
                </a:lnTo>
                <a:lnTo>
                  <a:pt x="589501" y="898805"/>
                </a:lnTo>
                <a:lnTo>
                  <a:pt x="609152" y="906358"/>
                </a:lnTo>
                <a:lnTo>
                  <a:pt x="627284" y="910888"/>
                </a:lnTo>
                <a:lnTo>
                  <a:pt x="669610" y="919959"/>
                </a:lnTo>
                <a:lnTo>
                  <a:pt x="689261" y="925995"/>
                </a:lnTo>
                <a:lnTo>
                  <a:pt x="710418" y="929018"/>
                </a:lnTo>
                <a:lnTo>
                  <a:pt x="733093" y="933548"/>
                </a:lnTo>
                <a:lnTo>
                  <a:pt x="754249" y="938077"/>
                </a:lnTo>
                <a:lnTo>
                  <a:pt x="776925" y="942607"/>
                </a:lnTo>
                <a:lnTo>
                  <a:pt x="778443" y="939596"/>
                </a:lnTo>
                <a:lnTo>
                  <a:pt x="789021" y="929018"/>
                </a:lnTo>
                <a:lnTo>
                  <a:pt x="795070" y="924489"/>
                </a:lnTo>
                <a:lnTo>
                  <a:pt x="802624" y="916936"/>
                </a:lnTo>
                <a:lnTo>
                  <a:pt x="810178" y="912406"/>
                </a:lnTo>
                <a:lnTo>
                  <a:pt x="819250" y="903334"/>
                </a:lnTo>
                <a:lnTo>
                  <a:pt x="828323" y="895781"/>
                </a:lnTo>
                <a:lnTo>
                  <a:pt x="831347" y="889746"/>
                </a:lnTo>
                <a:lnTo>
                  <a:pt x="837383" y="886722"/>
                </a:lnTo>
                <a:lnTo>
                  <a:pt x="843431" y="880674"/>
                </a:lnTo>
                <a:lnTo>
                  <a:pt x="849480" y="877663"/>
                </a:lnTo>
                <a:lnTo>
                  <a:pt x="866106" y="861038"/>
                </a:lnTo>
                <a:lnTo>
                  <a:pt x="873661" y="856508"/>
                </a:lnTo>
                <a:lnTo>
                  <a:pt x="879709" y="850460"/>
                </a:lnTo>
                <a:lnTo>
                  <a:pt x="887263" y="845931"/>
                </a:lnTo>
                <a:lnTo>
                  <a:pt x="893311" y="839896"/>
                </a:lnTo>
                <a:lnTo>
                  <a:pt x="900878" y="835366"/>
                </a:lnTo>
                <a:lnTo>
                  <a:pt x="908432" y="829319"/>
                </a:lnTo>
                <a:lnTo>
                  <a:pt x="922035" y="815717"/>
                </a:lnTo>
                <a:lnTo>
                  <a:pt x="931107" y="811188"/>
                </a:lnTo>
                <a:lnTo>
                  <a:pt x="937143" y="805153"/>
                </a:lnTo>
                <a:lnTo>
                  <a:pt x="946216" y="797599"/>
                </a:lnTo>
                <a:lnTo>
                  <a:pt x="953770" y="791551"/>
                </a:lnTo>
                <a:lnTo>
                  <a:pt x="962842" y="787022"/>
                </a:lnTo>
                <a:lnTo>
                  <a:pt x="970384" y="779469"/>
                </a:lnTo>
                <a:lnTo>
                  <a:pt x="979494" y="773421"/>
                </a:lnTo>
                <a:lnTo>
                  <a:pt x="987087" y="765867"/>
                </a:lnTo>
                <a:lnTo>
                  <a:pt x="994552" y="761338"/>
                </a:lnTo>
                <a:lnTo>
                  <a:pt x="1003663" y="753784"/>
                </a:lnTo>
                <a:lnTo>
                  <a:pt x="1012773" y="747749"/>
                </a:lnTo>
                <a:lnTo>
                  <a:pt x="1021757" y="741701"/>
                </a:lnTo>
                <a:lnTo>
                  <a:pt x="1039978" y="729619"/>
                </a:lnTo>
                <a:lnTo>
                  <a:pt x="1048962" y="722065"/>
                </a:lnTo>
                <a:lnTo>
                  <a:pt x="1058073" y="716030"/>
                </a:lnTo>
                <a:lnTo>
                  <a:pt x="1068702" y="709982"/>
                </a:lnTo>
                <a:lnTo>
                  <a:pt x="1077686" y="703934"/>
                </a:lnTo>
                <a:lnTo>
                  <a:pt x="1086796" y="696381"/>
                </a:lnTo>
                <a:lnTo>
                  <a:pt x="1095907" y="690346"/>
                </a:lnTo>
                <a:lnTo>
                  <a:pt x="1106409" y="684298"/>
                </a:lnTo>
                <a:lnTo>
                  <a:pt x="1115520" y="678263"/>
                </a:lnTo>
                <a:lnTo>
                  <a:pt x="1126149" y="672215"/>
                </a:lnTo>
                <a:lnTo>
                  <a:pt x="1144243" y="660132"/>
                </a:lnTo>
                <a:lnTo>
                  <a:pt x="1165374" y="649555"/>
                </a:lnTo>
                <a:lnTo>
                  <a:pt x="1174485" y="643520"/>
                </a:lnTo>
                <a:lnTo>
                  <a:pt x="1184987" y="638978"/>
                </a:lnTo>
                <a:lnTo>
                  <a:pt x="1194098" y="632942"/>
                </a:lnTo>
                <a:lnTo>
                  <a:pt x="1204727" y="625389"/>
                </a:lnTo>
                <a:lnTo>
                  <a:pt x="1215229" y="619341"/>
                </a:lnTo>
                <a:lnTo>
                  <a:pt x="1227377" y="613306"/>
                </a:lnTo>
                <a:lnTo>
                  <a:pt x="1238005" y="607258"/>
                </a:lnTo>
                <a:lnTo>
                  <a:pt x="1250026" y="599705"/>
                </a:lnTo>
                <a:lnTo>
                  <a:pt x="1260655" y="593670"/>
                </a:lnTo>
                <a:lnTo>
                  <a:pt x="1274194" y="587622"/>
                </a:lnTo>
                <a:lnTo>
                  <a:pt x="1298363" y="572515"/>
                </a:lnTo>
                <a:lnTo>
                  <a:pt x="1312028" y="564962"/>
                </a:lnTo>
                <a:lnTo>
                  <a:pt x="1325568" y="558927"/>
                </a:lnTo>
                <a:lnTo>
                  <a:pt x="1337715" y="551373"/>
                </a:lnTo>
                <a:lnTo>
                  <a:pt x="1364920" y="536266"/>
                </a:lnTo>
                <a:lnTo>
                  <a:pt x="1379978" y="528713"/>
                </a:lnTo>
                <a:lnTo>
                  <a:pt x="1407183" y="513606"/>
                </a:lnTo>
                <a:lnTo>
                  <a:pt x="1422367" y="506053"/>
                </a:lnTo>
                <a:lnTo>
                  <a:pt x="1435906" y="498499"/>
                </a:lnTo>
                <a:lnTo>
                  <a:pt x="1449572" y="489440"/>
                </a:lnTo>
                <a:lnTo>
                  <a:pt x="1494872" y="466780"/>
                </a:lnTo>
                <a:lnTo>
                  <a:pt x="1508537" y="459227"/>
                </a:lnTo>
                <a:lnTo>
                  <a:pt x="1523595" y="450155"/>
                </a:lnTo>
                <a:lnTo>
                  <a:pt x="1553837" y="435048"/>
                </a:lnTo>
                <a:lnTo>
                  <a:pt x="1567503" y="427507"/>
                </a:lnTo>
                <a:lnTo>
                  <a:pt x="1612802" y="404847"/>
                </a:lnTo>
                <a:lnTo>
                  <a:pt x="1626468" y="397294"/>
                </a:lnTo>
                <a:lnTo>
                  <a:pt x="1641526" y="388222"/>
                </a:lnTo>
                <a:lnTo>
                  <a:pt x="1655065" y="382187"/>
                </a:lnTo>
                <a:lnTo>
                  <a:pt x="1670249" y="374634"/>
                </a:lnTo>
                <a:lnTo>
                  <a:pt x="1683788" y="365562"/>
                </a:lnTo>
                <a:lnTo>
                  <a:pt x="1698973" y="359527"/>
                </a:lnTo>
                <a:lnTo>
                  <a:pt x="1712512" y="351973"/>
                </a:lnTo>
                <a:lnTo>
                  <a:pt x="1726178" y="345925"/>
                </a:lnTo>
                <a:lnTo>
                  <a:pt x="1739717" y="338372"/>
                </a:lnTo>
                <a:lnTo>
                  <a:pt x="1753383" y="332337"/>
                </a:lnTo>
                <a:lnTo>
                  <a:pt x="1766922" y="324784"/>
                </a:lnTo>
                <a:lnTo>
                  <a:pt x="1780588" y="320254"/>
                </a:lnTo>
                <a:lnTo>
                  <a:pt x="1792735" y="312701"/>
                </a:lnTo>
                <a:lnTo>
                  <a:pt x="1806274" y="306653"/>
                </a:lnTo>
                <a:lnTo>
                  <a:pt x="1818422" y="300618"/>
                </a:lnTo>
                <a:lnTo>
                  <a:pt x="1831961" y="296076"/>
                </a:lnTo>
                <a:lnTo>
                  <a:pt x="1842590" y="290040"/>
                </a:lnTo>
                <a:lnTo>
                  <a:pt x="1854611" y="283993"/>
                </a:lnTo>
                <a:lnTo>
                  <a:pt x="1865240" y="277957"/>
                </a:lnTo>
                <a:lnTo>
                  <a:pt x="1877260" y="273415"/>
                </a:lnTo>
                <a:lnTo>
                  <a:pt x="1887889" y="268886"/>
                </a:lnTo>
                <a:lnTo>
                  <a:pt x="1898518" y="262851"/>
                </a:lnTo>
                <a:lnTo>
                  <a:pt x="1907502" y="258321"/>
                </a:lnTo>
                <a:lnTo>
                  <a:pt x="1919650" y="255297"/>
                </a:lnTo>
                <a:lnTo>
                  <a:pt x="1937744" y="246226"/>
                </a:lnTo>
                <a:lnTo>
                  <a:pt x="1945336" y="243214"/>
                </a:lnTo>
                <a:lnTo>
                  <a:pt x="1954447" y="240190"/>
                </a:lnTo>
                <a:lnTo>
                  <a:pt x="1960394" y="237166"/>
                </a:lnTo>
                <a:lnTo>
                  <a:pt x="1969504" y="234143"/>
                </a:lnTo>
                <a:lnTo>
                  <a:pt x="1977097" y="232637"/>
                </a:lnTo>
                <a:lnTo>
                  <a:pt x="1983170" y="229613"/>
                </a:lnTo>
                <a:lnTo>
                  <a:pt x="1989117" y="228107"/>
                </a:lnTo>
                <a:lnTo>
                  <a:pt x="2001265" y="222060"/>
                </a:lnTo>
                <a:lnTo>
                  <a:pt x="2008857" y="220554"/>
                </a:lnTo>
                <a:lnTo>
                  <a:pt x="2013412" y="217530"/>
                </a:lnTo>
                <a:lnTo>
                  <a:pt x="2019359" y="216025"/>
                </a:lnTo>
                <a:lnTo>
                  <a:pt x="2026951" y="213001"/>
                </a:lnTo>
                <a:lnTo>
                  <a:pt x="2033025" y="211482"/>
                </a:lnTo>
                <a:lnTo>
                  <a:pt x="2039099" y="208471"/>
                </a:lnTo>
                <a:lnTo>
                  <a:pt x="2045046" y="205447"/>
                </a:lnTo>
                <a:lnTo>
                  <a:pt x="2049601" y="202423"/>
                </a:lnTo>
                <a:lnTo>
                  <a:pt x="2057193" y="200918"/>
                </a:lnTo>
                <a:lnTo>
                  <a:pt x="2061748" y="197894"/>
                </a:lnTo>
                <a:lnTo>
                  <a:pt x="2067822" y="196376"/>
                </a:lnTo>
                <a:lnTo>
                  <a:pt x="2075288" y="193364"/>
                </a:lnTo>
                <a:lnTo>
                  <a:pt x="2081361" y="191846"/>
                </a:lnTo>
                <a:lnTo>
                  <a:pt x="2085917" y="188822"/>
                </a:lnTo>
                <a:lnTo>
                  <a:pt x="2091990" y="185811"/>
                </a:lnTo>
                <a:lnTo>
                  <a:pt x="2098064" y="184293"/>
                </a:lnTo>
                <a:lnTo>
                  <a:pt x="2102493" y="181281"/>
                </a:lnTo>
                <a:lnTo>
                  <a:pt x="2108566" y="179763"/>
                </a:lnTo>
                <a:lnTo>
                  <a:pt x="2114640" y="176739"/>
                </a:lnTo>
                <a:lnTo>
                  <a:pt x="2119195" y="173728"/>
                </a:lnTo>
                <a:lnTo>
                  <a:pt x="2125269" y="172210"/>
                </a:lnTo>
                <a:lnTo>
                  <a:pt x="2129698" y="169186"/>
                </a:lnTo>
                <a:lnTo>
                  <a:pt x="2135771" y="166175"/>
                </a:lnTo>
                <a:lnTo>
                  <a:pt x="2140327" y="163151"/>
                </a:lnTo>
                <a:lnTo>
                  <a:pt x="2146400" y="161632"/>
                </a:lnTo>
                <a:lnTo>
                  <a:pt x="2150956" y="158621"/>
                </a:lnTo>
                <a:lnTo>
                  <a:pt x="2155384" y="157103"/>
                </a:lnTo>
                <a:lnTo>
                  <a:pt x="2159940" y="154079"/>
                </a:lnTo>
                <a:lnTo>
                  <a:pt x="2166013" y="152573"/>
                </a:lnTo>
                <a:lnTo>
                  <a:pt x="2173605" y="146526"/>
                </a:lnTo>
                <a:lnTo>
                  <a:pt x="2191700" y="137467"/>
                </a:lnTo>
                <a:lnTo>
                  <a:pt x="2206884" y="128407"/>
                </a:lnTo>
                <a:lnTo>
                  <a:pt x="2212831" y="125384"/>
                </a:lnTo>
                <a:lnTo>
                  <a:pt x="2220423" y="120854"/>
                </a:lnTo>
                <a:lnTo>
                  <a:pt x="2226497" y="117830"/>
                </a:lnTo>
                <a:lnTo>
                  <a:pt x="2231052" y="113301"/>
                </a:lnTo>
                <a:lnTo>
                  <a:pt x="2235608" y="110277"/>
                </a:lnTo>
                <a:lnTo>
                  <a:pt x="2240036" y="107253"/>
                </a:lnTo>
                <a:lnTo>
                  <a:pt x="2244592" y="104229"/>
                </a:lnTo>
                <a:lnTo>
                  <a:pt x="2249147" y="98194"/>
                </a:lnTo>
                <a:lnTo>
                  <a:pt x="2252184" y="96688"/>
                </a:lnTo>
                <a:lnTo>
                  <a:pt x="2249147" y="90640"/>
                </a:lnTo>
                <a:lnTo>
                  <a:pt x="2244592" y="84593"/>
                </a:lnTo>
                <a:lnTo>
                  <a:pt x="2240036" y="81581"/>
                </a:lnTo>
                <a:lnTo>
                  <a:pt x="2237126" y="78558"/>
                </a:lnTo>
                <a:lnTo>
                  <a:pt x="2231052" y="75534"/>
                </a:lnTo>
                <a:lnTo>
                  <a:pt x="2226497" y="72510"/>
                </a:lnTo>
                <a:lnTo>
                  <a:pt x="2218905" y="67980"/>
                </a:lnTo>
                <a:lnTo>
                  <a:pt x="2212831" y="63451"/>
                </a:lnTo>
                <a:lnTo>
                  <a:pt x="2205366" y="60427"/>
                </a:lnTo>
                <a:lnTo>
                  <a:pt x="2199292" y="55897"/>
                </a:lnTo>
                <a:lnTo>
                  <a:pt x="2190181" y="51368"/>
                </a:lnTo>
                <a:lnTo>
                  <a:pt x="2182589" y="48344"/>
                </a:lnTo>
                <a:lnTo>
                  <a:pt x="2173605" y="43814"/>
                </a:lnTo>
                <a:lnTo>
                  <a:pt x="2166013" y="40790"/>
                </a:lnTo>
                <a:lnTo>
                  <a:pt x="2138808" y="27189"/>
                </a:lnTo>
                <a:lnTo>
                  <a:pt x="2129698" y="25684"/>
                </a:lnTo>
                <a:lnTo>
                  <a:pt x="2122232" y="21154"/>
                </a:lnTo>
                <a:lnTo>
                  <a:pt x="2114640" y="18130"/>
                </a:lnTo>
                <a:lnTo>
                  <a:pt x="2105530" y="15106"/>
                </a:lnTo>
                <a:lnTo>
                  <a:pt x="2090472" y="9071"/>
                </a:lnTo>
                <a:lnTo>
                  <a:pt x="2084398" y="6047"/>
                </a:lnTo>
                <a:lnTo>
                  <a:pt x="2076806" y="4542"/>
                </a:lnTo>
                <a:lnTo>
                  <a:pt x="2072251" y="3023"/>
                </a:lnTo>
                <a:lnTo>
                  <a:pt x="2066304" y="1518"/>
                </a:lnTo>
                <a:lnTo>
                  <a:pt x="2061748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6982" y="1960200"/>
            <a:ext cx="2289916" cy="1225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5120" y="2592320"/>
            <a:ext cx="2427605" cy="915035"/>
          </a:xfrm>
          <a:custGeom>
            <a:avLst/>
            <a:gdLst/>
            <a:ahLst/>
            <a:cxnLst/>
            <a:rect l="l" t="t" r="r" b="b"/>
            <a:pathLst>
              <a:path w="2427604" h="915035">
                <a:moveTo>
                  <a:pt x="2235590" y="0"/>
                </a:moveTo>
                <a:lnTo>
                  <a:pt x="2205348" y="0"/>
                </a:lnTo>
                <a:lnTo>
                  <a:pt x="2199274" y="1265"/>
                </a:lnTo>
                <a:lnTo>
                  <a:pt x="2185608" y="1265"/>
                </a:lnTo>
                <a:lnTo>
                  <a:pt x="2178143" y="2530"/>
                </a:lnTo>
                <a:lnTo>
                  <a:pt x="2170551" y="5060"/>
                </a:lnTo>
                <a:lnTo>
                  <a:pt x="2161440" y="6326"/>
                </a:lnTo>
                <a:lnTo>
                  <a:pt x="2152456" y="6326"/>
                </a:lnTo>
                <a:lnTo>
                  <a:pt x="2141827" y="7591"/>
                </a:lnTo>
                <a:lnTo>
                  <a:pt x="2132717" y="7591"/>
                </a:lnTo>
                <a:lnTo>
                  <a:pt x="2122214" y="8856"/>
                </a:lnTo>
                <a:lnTo>
                  <a:pt x="2110067" y="8856"/>
                </a:lnTo>
                <a:lnTo>
                  <a:pt x="2099565" y="10121"/>
                </a:lnTo>
                <a:lnTo>
                  <a:pt x="2087417" y="12652"/>
                </a:lnTo>
                <a:lnTo>
                  <a:pt x="2076788" y="13917"/>
                </a:lnTo>
                <a:lnTo>
                  <a:pt x="2063249" y="13917"/>
                </a:lnTo>
                <a:lnTo>
                  <a:pt x="2051102" y="15182"/>
                </a:lnTo>
                <a:lnTo>
                  <a:pt x="2023897" y="17713"/>
                </a:lnTo>
                <a:lnTo>
                  <a:pt x="2008839" y="17713"/>
                </a:lnTo>
                <a:lnTo>
                  <a:pt x="1993655" y="21508"/>
                </a:lnTo>
                <a:lnTo>
                  <a:pt x="1980116" y="21508"/>
                </a:lnTo>
                <a:lnTo>
                  <a:pt x="1915077" y="26569"/>
                </a:lnTo>
                <a:lnTo>
                  <a:pt x="1900019" y="29100"/>
                </a:lnTo>
                <a:lnTo>
                  <a:pt x="1863703" y="31630"/>
                </a:lnTo>
                <a:lnTo>
                  <a:pt x="1845609" y="31630"/>
                </a:lnTo>
                <a:lnTo>
                  <a:pt x="1828906" y="34161"/>
                </a:lnTo>
                <a:lnTo>
                  <a:pt x="1809293" y="34161"/>
                </a:lnTo>
                <a:lnTo>
                  <a:pt x="1791199" y="36691"/>
                </a:lnTo>
                <a:lnTo>
                  <a:pt x="1771459" y="37956"/>
                </a:lnTo>
                <a:lnTo>
                  <a:pt x="1753365" y="40487"/>
                </a:lnTo>
                <a:lnTo>
                  <a:pt x="1732234" y="40487"/>
                </a:lnTo>
                <a:lnTo>
                  <a:pt x="1714012" y="44282"/>
                </a:lnTo>
                <a:lnTo>
                  <a:pt x="1692881" y="44282"/>
                </a:lnTo>
                <a:lnTo>
                  <a:pt x="1674787" y="46813"/>
                </a:lnTo>
                <a:lnTo>
                  <a:pt x="1569003" y="54404"/>
                </a:lnTo>
                <a:lnTo>
                  <a:pt x="1547745" y="56935"/>
                </a:lnTo>
                <a:lnTo>
                  <a:pt x="1525096" y="56935"/>
                </a:lnTo>
                <a:lnTo>
                  <a:pt x="1505483" y="60730"/>
                </a:lnTo>
                <a:lnTo>
                  <a:pt x="1460183" y="63261"/>
                </a:lnTo>
                <a:lnTo>
                  <a:pt x="1392107" y="68322"/>
                </a:lnTo>
                <a:lnTo>
                  <a:pt x="1369458" y="70852"/>
                </a:lnTo>
                <a:lnTo>
                  <a:pt x="1346808" y="70852"/>
                </a:lnTo>
                <a:lnTo>
                  <a:pt x="1325550" y="73383"/>
                </a:lnTo>
                <a:lnTo>
                  <a:pt x="1301382" y="75913"/>
                </a:lnTo>
                <a:lnTo>
                  <a:pt x="1234951" y="79709"/>
                </a:lnTo>
                <a:lnTo>
                  <a:pt x="1213820" y="83505"/>
                </a:lnTo>
                <a:lnTo>
                  <a:pt x="1169912" y="86035"/>
                </a:lnTo>
                <a:lnTo>
                  <a:pt x="1129117" y="91096"/>
                </a:lnTo>
                <a:lnTo>
                  <a:pt x="1109466" y="92361"/>
                </a:lnTo>
                <a:lnTo>
                  <a:pt x="1089815" y="94892"/>
                </a:lnTo>
                <a:lnTo>
                  <a:pt x="1071670" y="96157"/>
                </a:lnTo>
                <a:lnTo>
                  <a:pt x="1032368" y="101218"/>
                </a:lnTo>
                <a:lnTo>
                  <a:pt x="1014236" y="102483"/>
                </a:lnTo>
                <a:lnTo>
                  <a:pt x="997609" y="106279"/>
                </a:lnTo>
                <a:lnTo>
                  <a:pt x="977958" y="107544"/>
                </a:lnTo>
                <a:lnTo>
                  <a:pt x="944705" y="110074"/>
                </a:lnTo>
                <a:lnTo>
                  <a:pt x="928078" y="113870"/>
                </a:lnTo>
                <a:lnTo>
                  <a:pt x="911451" y="115135"/>
                </a:lnTo>
                <a:lnTo>
                  <a:pt x="894825" y="117666"/>
                </a:lnTo>
                <a:lnTo>
                  <a:pt x="878198" y="118931"/>
                </a:lnTo>
                <a:lnTo>
                  <a:pt x="864596" y="122727"/>
                </a:lnTo>
                <a:lnTo>
                  <a:pt x="849475" y="123992"/>
                </a:lnTo>
                <a:lnTo>
                  <a:pt x="834366" y="126522"/>
                </a:lnTo>
                <a:lnTo>
                  <a:pt x="819245" y="127788"/>
                </a:lnTo>
                <a:lnTo>
                  <a:pt x="805643" y="131583"/>
                </a:lnTo>
                <a:lnTo>
                  <a:pt x="792040" y="132848"/>
                </a:lnTo>
                <a:lnTo>
                  <a:pt x="778438" y="135379"/>
                </a:lnTo>
                <a:lnTo>
                  <a:pt x="754257" y="140440"/>
                </a:lnTo>
                <a:lnTo>
                  <a:pt x="740655" y="140440"/>
                </a:lnTo>
                <a:lnTo>
                  <a:pt x="728558" y="142970"/>
                </a:lnTo>
                <a:lnTo>
                  <a:pt x="707401" y="146766"/>
                </a:lnTo>
                <a:lnTo>
                  <a:pt x="695304" y="148031"/>
                </a:lnTo>
                <a:lnTo>
                  <a:pt x="684726" y="149296"/>
                </a:lnTo>
                <a:lnTo>
                  <a:pt x="674148" y="153092"/>
                </a:lnTo>
                <a:lnTo>
                  <a:pt x="637870" y="158153"/>
                </a:lnTo>
                <a:lnTo>
                  <a:pt x="630303" y="160683"/>
                </a:lnTo>
                <a:lnTo>
                  <a:pt x="621243" y="161949"/>
                </a:lnTo>
                <a:lnTo>
                  <a:pt x="615195" y="163214"/>
                </a:lnTo>
                <a:lnTo>
                  <a:pt x="607628" y="164479"/>
                </a:lnTo>
                <a:lnTo>
                  <a:pt x="603098" y="165744"/>
                </a:lnTo>
                <a:lnTo>
                  <a:pt x="595544" y="168275"/>
                </a:lnTo>
                <a:lnTo>
                  <a:pt x="589496" y="168275"/>
                </a:lnTo>
                <a:lnTo>
                  <a:pt x="584966" y="169540"/>
                </a:lnTo>
                <a:lnTo>
                  <a:pt x="578917" y="170805"/>
                </a:lnTo>
                <a:lnTo>
                  <a:pt x="569845" y="172071"/>
                </a:lnTo>
                <a:lnTo>
                  <a:pt x="563797" y="174601"/>
                </a:lnTo>
                <a:lnTo>
                  <a:pt x="557748" y="174601"/>
                </a:lnTo>
                <a:lnTo>
                  <a:pt x="553218" y="177131"/>
                </a:lnTo>
                <a:lnTo>
                  <a:pt x="550194" y="177131"/>
                </a:lnTo>
                <a:lnTo>
                  <a:pt x="550194" y="178397"/>
                </a:lnTo>
                <a:lnTo>
                  <a:pt x="544146" y="178397"/>
                </a:lnTo>
                <a:lnTo>
                  <a:pt x="539616" y="179662"/>
                </a:lnTo>
                <a:lnTo>
                  <a:pt x="526013" y="179662"/>
                </a:lnTo>
                <a:lnTo>
                  <a:pt x="507868" y="182192"/>
                </a:lnTo>
                <a:lnTo>
                  <a:pt x="500314" y="182192"/>
                </a:lnTo>
                <a:lnTo>
                  <a:pt x="495784" y="184723"/>
                </a:lnTo>
                <a:lnTo>
                  <a:pt x="489736" y="184723"/>
                </a:lnTo>
                <a:lnTo>
                  <a:pt x="482181" y="185988"/>
                </a:lnTo>
                <a:lnTo>
                  <a:pt x="474615" y="185988"/>
                </a:lnTo>
                <a:lnTo>
                  <a:pt x="456482" y="189784"/>
                </a:lnTo>
                <a:lnTo>
                  <a:pt x="447410" y="192314"/>
                </a:lnTo>
                <a:lnTo>
                  <a:pt x="439855" y="193579"/>
                </a:lnTo>
                <a:lnTo>
                  <a:pt x="432301" y="193579"/>
                </a:lnTo>
                <a:lnTo>
                  <a:pt x="424735" y="194845"/>
                </a:lnTo>
                <a:lnTo>
                  <a:pt x="397530" y="202436"/>
                </a:lnTo>
                <a:lnTo>
                  <a:pt x="389975" y="204966"/>
                </a:lnTo>
                <a:lnTo>
                  <a:pt x="368819" y="208762"/>
                </a:lnTo>
                <a:lnTo>
                  <a:pt x="359746" y="210027"/>
                </a:lnTo>
                <a:lnTo>
                  <a:pt x="327999" y="218884"/>
                </a:lnTo>
                <a:lnTo>
                  <a:pt x="317420" y="220149"/>
                </a:lnTo>
                <a:lnTo>
                  <a:pt x="308348" y="225210"/>
                </a:lnTo>
                <a:lnTo>
                  <a:pt x="296264" y="227741"/>
                </a:lnTo>
                <a:lnTo>
                  <a:pt x="284167" y="229006"/>
                </a:lnTo>
                <a:lnTo>
                  <a:pt x="273588" y="232801"/>
                </a:lnTo>
                <a:lnTo>
                  <a:pt x="261492" y="236597"/>
                </a:lnTo>
                <a:lnTo>
                  <a:pt x="226733" y="249249"/>
                </a:lnTo>
                <a:lnTo>
                  <a:pt x="214636" y="251780"/>
                </a:lnTo>
                <a:lnTo>
                  <a:pt x="202539" y="256841"/>
                </a:lnTo>
                <a:lnTo>
                  <a:pt x="188937" y="261902"/>
                </a:lnTo>
                <a:lnTo>
                  <a:pt x="176852" y="264432"/>
                </a:lnTo>
                <a:lnTo>
                  <a:pt x="163250" y="270758"/>
                </a:lnTo>
                <a:lnTo>
                  <a:pt x="149647" y="273289"/>
                </a:lnTo>
                <a:lnTo>
                  <a:pt x="137551" y="279615"/>
                </a:lnTo>
                <a:lnTo>
                  <a:pt x="123948" y="285941"/>
                </a:lnTo>
                <a:lnTo>
                  <a:pt x="110346" y="289737"/>
                </a:lnTo>
                <a:lnTo>
                  <a:pt x="96743" y="296063"/>
                </a:lnTo>
                <a:lnTo>
                  <a:pt x="83128" y="301124"/>
                </a:lnTo>
                <a:lnTo>
                  <a:pt x="40815" y="318837"/>
                </a:lnTo>
                <a:lnTo>
                  <a:pt x="27212" y="326428"/>
                </a:lnTo>
                <a:lnTo>
                  <a:pt x="13603" y="332754"/>
                </a:lnTo>
                <a:lnTo>
                  <a:pt x="0" y="340346"/>
                </a:lnTo>
                <a:lnTo>
                  <a:pt x="9070" y="355529"/>
                </a:lnTo>
                <a:lnTo>
                  <a:pt x="19649" y="371977"/>
                </a:lnTo>
                <a:lnTo>
                  <a:pt x="30236" y="387159"/>
                </a:lnTo>
                <a:lnTo>
                  <a:pt x="40815" y="403607"/>
                </a:lnTo>
                <a:lnTo>
                  <a:pt x="64995" y="433973"/>
                </a:lnTo>
                <a:lnTo>
                  <a:pt x="75574" y="449155"/>
                </a:lnTo>
                <a:lnTo>
                  <a:pt x="89176" y="464338"/>
                </a:lnTo>
                <a:lnTo>
                  <a:pt x="155683" y="531395"/>
                </a:lnTo>
                <a:lnTo>
                  <a:pt x="184407" y="557965"/>
                </a:lnTo>
                <a:lnTo>
                  <a:pt x="229757" y="593391"/>
                </a:lnTo>
                <a:lnTo>
                  <a:pt x="244865" y="604778"/>
                </a:lnTo>
                <a:lnTo>
                  <a:pt x="261492" y="616166"/>
                </a:lnTo>
                <a:lnTo>
                  <a:pt x="326493" y="659183"/>
                </a:lnTo>
                <a:lnTo>
                  <a:pt x="341601" y="668040"/>
                </a:lnTo>
                <a:lnTo>
                  <a:pt x="358228" y="678162"/>
                </a:lnTo>
                <a:lnTo>
                  <a:pt x="374854" y="687018"/>
                </a:lnTo>
                <a:lnTo>
                  <a:pt x="393000" y="695875"/>
                </a:lnTo>
                <a:lnTo>
                  <a:pt x="408108" y="705997"/>
                </a:lnTo>
                <a:lnTo>
                  <a:pt x="426253" y="716119"/>
                </a:lnTo>
                <a:lnTo>
                  <a:pt x="442880" y="724975"/>
                </a:lnTo>
                <a:lnTo>
                  <a:pt x="461012" y="733832"/>
                </a:lnTo>
                <a:lnTo>
                  <a:pt x="477639" y="740158"/>
                </a:lnTo>
                <a:lnTo>
                  <a:pt x="494266" y="749014"/>
                </a:lnTo>
                <a:lnTo>
                  <a:pt x="512411" y="756606"/>
                </a:lnTo>
                <a:lnTo>
                  <a:pt x="562291" y="779380"/>
                </a:lnTo>
                <a:lnTo>
                  <a:pt x="580423" y="786971"/>
                </a:lnTo>
                <a:lnTo>
                  <a:pt x="597050" y="793297"/>
                </a:lnTo>
                <a:lnTo>
                  <a:pt x="613677" y="800889"/>
                </a:lnTo>
                <a:lnTo>
                  <a:pt x="631822" y="807215"/>
                </a:lnTo>
                <a:lnTo>
                  <a:pt x="648448" y="812276"/>
                </a:lnTo>
                <a:lnTo>
                  <a:pt x="665075" y="819867"/>
                </a:lnTo>
                <a:lnTo>
                  <a:pt x="698329" y="832520"/>
                </a:lnTo>
                <a:lnTo>
                  <a:pt x="714955" y="836315"/>
                </a:lnTo>
                <a:lnTo>
                  <a:pt x="731582" y="843907"/>
                </a:lnTo>
                <a:lnTo>
                  <a:pt x="764835" y="854028"/>
                </a:lnTo>
                <a:lnTo>
                  <a:pt x="779944" y="857824"/>
                </a:lnTo>
                <a:lnTo>
                  <a:pt x="796570" y="864150"/>
                </a:lnTo>
                <a:lnTo>
                  <a:pt x="810186" y="867946"/>
                </a:lnTo>
                <a:lnTo>
                  <a:pt x="825294" y="873007"/>
                </a:lnTo>
                <a:lnTo>
                  <a:pt x="841920" y="878068"/>
                </a:lnTo>
                <a:lnTo>
                  <a:pt x="857041" y="883129"/>
                </a:lnTo>
                <a:lnTo>
                  <a:pt x="870644" y="886924"/>
                </a:lnTo>
                <a:lnTo>
                  <a:pt x="885752" y="890720"/>
                </a:lnTo>
                <a:lnTo>
                  <a:pt x="899355" y="894516"/>
                </a:lnTo>
                <a:lnTo>
                  <a:pt x="926572" y="903372"/>
                </a:lnTo>
                <a:lnTo>
                  <a:pt x="940175" y="905903"/>
                </a:lnTo>
                <a:lnTo>
                  <a:pt x="952259" y="910964"/>
                </a:lnTo>
                <a:lnTo>
                  <a:pt x="965862" y="914759"/>
                </a:lnTo>
                <a:lnTo>
                  <a:pt x="971910" y="905903"/>
                </a:lnTo>
                <a:lnTo>
                  <a:pt x="984007" y="890720"/>
                </a:lnTo>
                <a:lnTo>
                  <a:pt x="1006682" y="867946"/>
                </a:lnTo>
                <a:lnTo>
                  <a:pt x="1014236" y="859089"/>
                </a:lnTo>
                <a:lnTo>
                  <a:pt x="1023308" y="854028"/>
                </a:lnTo>
                <a:lnTo>
                  <a:pt x="1039935" y="836315"/>
                </a:lnTo>
                <a:lnTo>
                  <a:pt x="1076213" y="807215"/>
                </a:lnTo>
                <a:lnTo>
                  <a:pt x="1086791" y="797093"/>
                </a:lnTo>
                <a:lnTo>
                  <a:pt x="1097369" y="792032"/>
                </a:lnTo>
                <a:lnTo>
                  <a:pt x="1106442" y="781910"/>
                </a:lnTo>
                <a:lnTo>
                  <a:pt x="1117020" y="774319"/>
                </a:lnTo>
                <a:lnTo>
                  <a:pt x="1127599" y="765462"/>
                </a:lnTo>
                <a:lnTo>
                  <a:pt x="1169912" y="735097"/>
                </a:lnTo>
                <a:lnTo>
                  <a:pt x="1182059" y="727506"/>
                </a:lnTo>
                <a:lnTo>
                  <a:pt x="1192562" y="718649"/>
                </a:lnTo>
                <a:lnTo>
                  <a:pt x="1204709" y="713588"/>
                </a:lnTo>
                <a:lnTo>
                  <a:pt x="1215211" y="705997"/>
                </a:lnTo>
                <a:lnTo>
                  <a:pt x="1275695" y="668040"/>
                </a:lnTo>
                <a:lnTo>
                  <a:pt x="1286324" y="660449"/>
                </a:lnTo>
                <a:lnTo>
                  <a:pt x="1299863" y="652857"/>
                </a:lnTo>
                <a:lnTo>
                  <a:pt x="1310492" y="645266"/>
                </a:lnTo>
                <a:lnTo>
                  <a:pt x="1324158" y="637674"/>
                </a:lnTo>
                <a:lnTo>
                  <a:pt x="1334661" y="630083"/>
                </a:lnTo>
                <a:lnTo>
                  <a:pt x="1348326" y="622492"/>
                </a:lnTo>
                <a:lnTo>
                  <a:pt x="1360347" y="614900"/>
                </a:lnTo>
                <a:lnTo>
                  <a:pt x="1372494" y="608574"/>
                </a:lnTo>
                <a:lnTo>
                  <a:pt x="1384515" y="599718"/>
                </a:lnTo>
                <a:lnTo>
                  <a:pt x="1396663" y="593391"/>
                </a:lnTo>
                <a:lnTo>
                  <a:pt x="1408683" y="585800"/>
                </a:lnTo>
                <a:lnTo>
                  <a:pt x="1420831" y="579474"/>
                </a:lnTo>
                <a:lnTo>
                  <a:pt x="1432978" y="571883"/>
                </a:lnTo>
                <a:lnTo>
                  <a:pt x="1457146" y="559230"/>
                </a:lnTo>
                <a:lnTo>
                  <a:pt x="1470686" y="552904"/>
                </a:lnTo>
                <a:lnTo>
                  <a:pt x="1481315" y="545313"/>
                </a:lnTo>
                <a:lnTo>
                  <a:pt x="1493335" y="538987"/>
                </a:lnTo>
                <a:lnTo>
                  <a:pt x="1505483" y="531395"/>
                </a:lnTo>
                <a:lnTo>
                  <a:pt x="1516112" y="525069"/>
                </a:lnTo>
                <a:lnTo>
                  <a:pt x="1528133" y="520008"/>
                </a:lnTo>
                <a:lnTo>
                  <a:pt x="1538761" y="513682"/>
                </a:lnTo>
                <a:lnTo>
                  <a:pt x="1562930" y="501030"/>
                </a:lnTo>
                <a:lnTo>
                  <a:pt x="1573559" y="495969"/>
                </a:lnTo>
                <a:lnTo>
                  <a:pt x="1585579" y="489643"/>
                </a:lnTo>
                <a:lnTo>
                  <a:pt x="1617340" y="470664"/>
                </a:lnTo>
                <a:lnTo>
                  <a:pt x="1627969" y="466869"/>
                </a:lnTo>
                <a:lnTo>
                  <a:pt x="1638471" y="460542"/>
                </a:lnTo>
                <a:lnTo>
                  <a:pt x="1649100" y="456747"/>
                </a:lnTo>
                <a:lnTo>
                  <a:pt x="1658211" y="450421"/>
                </a:lnTo>
                <a:lnTo>
                  <a:pt x="1679342" y="437768"/>
                </a:lnTo>
                <a:lnTo>
                  <a:pt x="1691363" y="431442"/>
                </a:lnTo>
                <a:lnTo>
                  <a:pt x="1703510" y="426381"/>
                </a:lnTo>
                <a:lnTo>
                  <a:pt x="1715531" y="418790"/>
                </a:lnTo>
                <a:lnTo>
                  <a:pt x="1742736" y="406138"/>
                </a:lnTo>
                <a:lnTo>
                  <a:pt x="1754883" y="398546"/>
                </a:lnTo>
                <a:lnTo>
                  <a:pt x="1768549" y="390955"/>
                </a:lnTo>
                <a:lnTo>
                  <a:pt x="1783607" y="383364"/>
                </a:lnTo>
                <a:lnTo>
                  <a:pt x="1798664" y="377037"/>
                </a:lnTo>
                <a:lnTo>
                  <a:pt x="1812330" y="369446"/>
                </a:lnTo>
                <a:lnTo>
                  <a:pt x="1827388" y="363120"/>
                </a:lnTo>
                <a:lnTo>
                  <a:pt x="1842572" y="355529"/>
                </a:lnTo>
                <a:lnTo>
                  <a:pt x="1859148" y="347937"/>
                </a:lnTo>
                <a:lnTo>
                  <a:pt x="1874332" y="340346"/>
                </a:lnTo>
                <a:lnTo>
                  <a:pt x="1889390" y="330224"/>
                </a:lnTo>
                <a:lnTo>
                  <a:pt x="1906093" y="322633"/>
                </a:lnTo>
                <a:lnTo>
                  <a:pt x="1939245" y="308715"/>
                </a:lnTo>
                <a:lnTo>
                  <a:pt x="1954429" y="301124"/>
                </a:lnTo>
                <a:lnTo>
                  <a:pt x="1971005" y="291002"/>
                </a:lnTo>
                <a:lnTo>
                  <a:pt x="1987708" y="285941"/>
                </a:lnTo>
                <a:lnTo>
                  <a:pt x="2002765" y="275819"/>
                </a:lnTo>
                <a:lnTo>
                  <a:pt x="2019341" y="269493"/>
                </a:lnTo>
                <a:lnTo>
                  <a:pt x="2036044" y="259371"/>
                </a:lnTo>
                <a:lnTo>
                  <a:pt x="2052620" y="251780"/>
                </a:lnTo>
                <a:lnTo>
                  <a:pt x="2067804" y="244189"/>
                </a:lnTo>
                <a:lnTo>
                  <a:pt x="2101083" y="229006"/>
                </a:lnTo>
                <a:lnTo>
                  <a:pt x="2117659" y="223945"/>
                </a:lnTo>
                <a:lnTo>
                  <a:pt x="2131198" y="215088"/>
                </a:lnTo>
                <a:lnTo>
                  <a:pt x="2147901" y="207497"/>
                </a:lnTo>
                <a:lnTo>
                  <a:pt x="2162959" y="199906"/>
                </a:lnTo>
                <a:lnTo>
                  <a:pt x="2178143" y="193579"/>
                </a:lnTo>
                <a:lnTo>
                  <a:pt x="2193201" y="184723"/>
                </a:lnTo>
                <a:lnTo>
                  <a:pt x="2206866" y="178397"/>
                </a:lnTo>
                <a:lnTo>
                  <a:pt x="2220406" y="170805"/>
                </a:lnTo>
                <a:lnTo>
                  <a:pt x="2235590" y="165744"/>
                </a:lnTo>
                <a:lnTo>
                  <a:pt x="2247611" y="158153"/>
                </a:lnTo>
                <a:lnTo>
                  <a:pt x="2261276" y="153092"/>
                </a:lnTo>
                <a:lnTo>
                  <a:pt x="2274816" y="145501"/>
                </a:lnTo>
                <a:lnTo>
                  <a:pt x="2288481" y="140440"/>
                </a:lnTo>
                <a:lnTo>
                  <a:pt x="2300502" y="132848"/>
                </a:lnTo>
                <a:lnTo>
                  <a:pt x="2312650" y="127788"/>
                </a:lnTo>
                <a:lnTo>
                  <a:pt x="2323279" y="123992"/>
                </a:lnTo>
                <a:lnTo>
                  <a:pt x="2335299" y="118931"/>
                </a:lnTo>
                <a:lnTo>
                  <a:pt x="2353394" y="108809"/>
                </a:lnTo>
                <a:lnTo>
                  <a:pt x="2371615" y="99953"/>
                </a:lnTo>
                <a:lnTo>
                  <a:pt x="2379207" y="96157"/>
                </a:lnTo>
                <a:lnTo>
                  <a:pt x="2388191" y="92361"/>
                </a:lnTo>
                <a:lnTo>
                  <a:pt x="2394265" y="88565"/>
                </a:lnTo>
                <a:lnTo>
                  <a:pt x="2401857" y="87300"/>
                </a:lnTo>
                <a:lnTo>
                  <a:pt x="2406412" y="84770"/>
                </a:lnTo>
                <a:lnTo>
                  <a:pt x="2410841" y="80974"/>
                </a:lnTo>
                <a:lnTo>
                  <a:pt x="2419951" y="78444"/>
                </a:lnTo>
                <a:lnTo>
                  <a:pt x="2424507" y="75913"/>
                </a:lnTo>
                <a:lnTo>
                  <a:pt x="2427543" y="75913"/>
                </a:lnTo>
                <a:lnTo>
                  <a:pt x="2235590" y="0"/>
                </a:lnTo>
                <a:close/>
              </a:path>
            </a:pathLst>
          </a:custGeom>
          <a:solidFill>
            <a:srgbClr val="E6E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2097" y="1970828"/>
            <a:ext cx="2418419" cy="1546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46290" y="3615077"/>
            <a:ext cx="1637995" cy="1322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1200" y="5181600"/>
            <a:ext cx="1295400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689" rIns="0" bIns="0" rtlCol="0">
            <a:spAutoFit/>
          </a:bodyPr>
          <a:lstStyle/>
          <a:p>
            <a:pPr marL="1219835">
              <a:lnSpc>
                <a:spcPct val="100000"/>
              </a:lnSpc>
            </a:pPr>
            <a:r>
              <a:rPr sz="4000" spc="-385" dirty="0"/>
              <a:t>T</a:t>
            </a:r>
            <a:r>
              <a:rPr sz="4000" spc="-20" dirty="0"/>
              <a:t>elephones</a:t>
            </a:r>
            <a:r>
              <a:rPr sz="4000" spc="-30" dirty="0"/>
              <a:t> pe</a:t>
            </a:r>
            <a:r>
              <a:rPr sz="4000" spc="-15" dirty="0"/>
              <a:t>r</a:t>
            </a:r>
            <a:r>
              <a:rPr sz="4000" spc="5" dirty="0"/>
              <a:t> </a:t>
            </a:r>
            <a:r>
              <a:rPr sz="4000" spc="-120" dirty="0"/>
              <a:t>P</a:t>
            </a:r>
            <a:r>
              <a:rPr sz="4000" spc="-25" dirty="0"/>
              <a:t>opul</a:t>
            </a:r>
            <a:r>
              <a:rPr sz="4000" spc="-45" dirty="0"/>
              <a:t>a</a:t>
            </a:r>
            <a:r>
              <a:rPr sz="4000" spc="-20" dirty="0"/>
              <a:t>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88340" y="5935819"/>
            <a:ext cx="6899909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5194" marR="5080" indent="-913130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Fig. 9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4: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Mean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telephone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ines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1,000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persons,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2002.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MDCs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ha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several do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en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phone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ines per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1,000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persons,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hile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poorer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eloping countries may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ha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less than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10.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1295463"/>
            <a:ext cx="7772400" cy="443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9099"/>
            <a:ext cx="6347713" cy="1320800"/>
          </a:xfrm>
          <a:prstGeom prst="rect">
            <a:avLst/>
          </a:prstGeom>
        </p:spPr>
        <p:txBody>
          <a:bodyPr vert="horz" wrap="square" lIns="0" tIns="406781" rIns="0" bIns="0" rtlCol="0">
            <a:spAutoFit/>
          </a:bodyPr>
          <a:lstStyle/>
          <a:p>
            <a:pPr marL="111887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“</a:t>
            </a:r>
            <a:r>
              <a:rPr spc="5" dirty="0">
                <a:latin typeface="Calibri"/>
                <a:cs typeface="Calibri"/>
              </a:rPr>
              <a:t>H</a:t>
            </a:r>
            <a:r>
              <a:rPr spc="-70" dirty="0">
                <a:latin typeface="Calibri"/>
                <a:cs typeface="Calibri"/>
              </a:rPr>
              <a:t>a</a:t>
            </a:r>
            <a:r>
              <a:rPr spc="-45" dirty="0">
                <a:latin typeface="Calibri"/>
                <a:cs typeface="Calibri"/>
              </a:rPr>
              <a:t>v</a:t>
            </a:r>
            <a:r>
              <a:rPr dirty="0">
                <a:latin typeface="Calibri"/>
                <a:cs typeface="Calibri"/>
              </a:rPr>
              <a:t>es” a</a:t>
            </a:r>
            <a:r>
              <a:rPr spc="10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d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“</a:t>
            </a:r>
            <a:r>
              <a:rPr spc="5" dirty="0">
                <a:latin typeface="Calibri"/>
                <a:cs typeface="Calibri"/>
              </a:rPr>
              <a:t>H</a:t>
            </a:r>
            <a:r>
              <a:rPr spc="-70" dirty="0">
                <a:latin typeface="Calibri"/>
                <a:cs typeface="Calibri"/>
              </a:rPr>
              <a:t>a</a:t>
            </a:r>
            <a:r>
              <a:rPr spc="-45" dirty="0">
                <a:latin typeface="Calibri"/>
                <a:cs typeface="Calibri"/>
              </a:rPr>
              <a:t>v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5" dirty="0"/>
              <a:t>-</a:t>
            </a:r>
            <a:r>
              <a:rPr dirty="0">
                <a:latin typeface="Calibri"/>
                <a:cs typeface="Calibri"/>
              </a:rPr>
              <a:t>n</a:t>
            </a:r>
            <a:r>
              <a:rPr spc="10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ts”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66800"/>
            <a:ext cx="5492750" cy="5607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8702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eh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eleph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el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visi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 </a:t>
            </a:r>
            <a:r>
              <a:rPr sz="2000" spc="-5" dirty="0">
                <a:latin typeface="Calibri"/>
                <a:cs typeface="Calibri"/>
              </a:rPr>
              <a:t>pl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i</a:t>
            </a:r>
            <a:r>
              <a:rPr sz="2000" dirty="0">
                <a:latin typeface="Calibri"/>
                <a:cs typeface="Calibri"/>
              </a:rPr>
              <a:t>mpor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onomi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le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355600" marR="22860" indent="-342900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nt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eloped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-10" dirty="0">
                <a:latin typeface="Calibri"/>
                <a:cs typeface="Calibri"/>
              </a:rPr>
              <a:t>nt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oducts d</a:t>
            </a:r>
            <a:r>
              <a:rPr sz="2000" dirty="0">
                <a:latin typeface="Calibri"/>
                <a:cs typeface="Calibri"/>
              </a:rPr>
              <a:t>o 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5" dirty="0">
                <a:latin typeface="Calibri"/>
                <a:cs typeface="Calibri"/>
              </a:rPr>
              <a:t>pl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ce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dail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e.</a:t>
            </a:r>
          </a:p>
          <a:p>
            <a:pPr marL="355600" marR="304165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mb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viduals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eleph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eh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x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ed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 100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LDCs.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mb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dirty="0">
                <a:latin typeface="Calibri"/>
                <a:cs typeface="Calibri"/>
              </a:rPr>
              <a:t>ns 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el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visi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</a:t>
            </a:r>
            <a:r>
              <a:rPr sz="2000" spc="-10" dirty="0">
                <a:latin typeface="Calibri"/>
                <a:cs typeface="Calibri"/>
              </a:rPr>
              <a:t>t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ies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-13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355600" marR="5080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flect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apid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sio</a:t>
            </a:r>
            <a:r>
              <a:rPr sz="2000" dirty="0">
                <a:latin typeface="Calibri"/>
                <a:cs typeface="Calibri"/>
              </a:rPr>
              <a:t>n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el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visi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ece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spc="-10" dirty="0">
                <a:latin typeface="Calibri"/>
                <a:cs typeface="Calibri"/>
              </a:rPr>
              <a:t>ea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LDCs.</a:t>
            </a:r>
            <a:endParaRPr sz="2000" dirty="0">
              <a:latin typeface="Calibri"/>
              <a:cs typeface="Calibri"/>
            </a:endParaRPr>
          </a:p>
          <a:p>
            <a:pPr marL="355600" marR="116839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Mo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 p</a:t>
            </a:r>
            <a:r>
              <a:rPr sz="2000" spc="-5" dirty="0">
                <a:latin typeface="Calibri"/>
                <a:cs typeface="Calibri"/>
              </a:rPr>
              <a:t>eopl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 LDC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ami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um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ood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ev</a:t>
            </a:r>
            <a:r>
              <a:rPr sz="2000" spc="-10" dirty="0">
                <a:latin typeface="Calibri"/>
                <a:cs typeface="Calibri"/>
              </a:rPr>
              <a:t>en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though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ann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f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m.</a:t>
            </a:r>
          </a:p>
          <a:p>
            <a:pPr marL="355600" marR="185420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ty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av</a:t>
            </a:r>
            <a:r>
              <a:rPr sz="2000" spc="-10" dirty="0">
                <a:latin typeface="Calibri"/>
                <a:cs typeface="Calibri"/>
              </a:rPr>
              <a:t>e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goods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 in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lu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ernment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fi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owne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othe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s,</a:t>
            </a:r>
            <a:r>
              <a:rPr sz="2000" spc="-10" dirty="0">
                <a:latin typeface="Calibri"/>
                <a:cs typeface="Calibri"/>
              </a:rPr>
              <a:t> whe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ea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 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maj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ity</a:t>
            </a:r>
            <a:r>
              <a:rPr sz="2000" dirty="0">
                <a:latin typeface="Calibri"/>
                <a:cs typeface="Calibri"/>
              </a:rPr>
              <a:t> who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d</a:t>
            </a:r>
            <a:r>
              <a:rPr sz="2000" spc="-10" dirty="0">
                <a:latin typeface="Calibri"/>
                <a:cs typeface="Calibri"/>
              </a:rPr>
              <a:t>en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ood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4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75" dirty="0">
                <a:latin typeface="Calibri"/>
                <a:cs typeface="Calibri"/>
              </a:rPr>
              <a:t>k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t.</a:t>
            </a:r>
          </a:p>
          <a:p>
            <a:pPr marL="355600" marR="287655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3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y LDCs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”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once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urban 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eas;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-nots”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ou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tr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side.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0" y="4191000"/>
            <a:ext cx="2857500" cy="2047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00" y="1828800"/>
            <a:ext cx="2895600" cy="2028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521"/>
            <a:ext cx="6347713" cy="1320800"/>
          </a:xfrm>
          <a:prstGeom prst="rect">
            <a:avLst/>
          </a:prstGeom>
        </p:spPr>
        <p:txBody>
          <a:bodyPr vert="horz" wrap="square" lIns="0" tIns="406781" rIns="0" bIns="0" rtlCol="0">
            <a:spAutoFit/>
          </a:bodyPr>
          <a:lstStyle/>
          <a:p>
            <a:pPr marL="2471420">
              <a:lnSpc>
                <a:spcPct val="100000"/>
              </a:lnSpc>
            </a:pPr>
            <a:r>
              <a:rPr spc="-200" dirty="0"/>
              <a:t>T</a:t>
            </a:r>
            <a:r>
              <a:rPr dirty="0"/>
              <a:t>ypes</a:t>
            </a:r>
            <a:r>
              <a:rPr spc="-15" dirty="0"/>
              <a:t> </a:t>
            </a:r>
            <a:r>
              <a:rPr spc="-5" dirty="0"/>
              <a:t>o</a:t>
            </a:r>
            <a:r>
              <a:rPr dirty="0"/>
              <a:t>f J</a:t>
            </a:r>
            <a:r>
              <a:rPr spc="10" dirty="0"/>
              <a:t>o</a:t>
            </a:r>
            <a:r>
              <a:rPr spc="-20" dirty="0"/>
              <a:t>b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9200"/>
            <a:ext cx="4956810" cy="550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1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api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 in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highe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MDCs </a:t>
            </a:r>
            <a:r>
              <a:rPr sz="2400" spc="-5" dirty="0">
                <a:latin typeface="Calibri"/>
                <a:cs typeface="Calibri"/>
              </a:rPr>
              <a:t>becaus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peopl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</a:t>
            </a:r>
            <a:r>
              <a:rPr sz="2400" spc="-5" dirty="0">
                <a:latin typeface="Calibri"/>
                <a:cs typeface="Calibri"/>
              </a:rPr>
              <a:t>pi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earn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 means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LDCs.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Jo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o 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ee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es:</a:t>
            </a: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pri</a:t>
            </a:r>
            <a:r>
              <a:rPr sz="2400" spc="-15" dirty="0">
                <a:latin typeface="Calibri"/>
                <a:cs typeface="Calibri"/>
              </a:rPr>
              <a:t>ma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nc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ultu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e),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onda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(i</a:t>
            </a:r>
            <a:r>
              <a:rPr sz="2400" spc="-5" dirty="0">
                <a:latin typeface="Calibri"/>
                <a:cs typeface="Calibri"/>
              </a:rPr>
              <a:t>nc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udin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manu</a:t>
            </a: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tu</a:t>
            </a:r>
            <a:r>
              <a:rPr sz="2400" spc="-10" dirty="0">
                <a:latin typeface="Calibri"/>
                <a:cs typeface="Calibri"/>
              </a:rPr>
              <a:t>ri</a:t>
            </a:r>
            <a:r>
              <a:rPr sz="2400" spc="-5" dirty="0">
                <a:latin typeface="Calibri"/>
                <a:cs typeface="Calibri"/>
              </a:rPr>
              <a:t>ng),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ts val="2155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and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ert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nc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ce</a:t>
            </a:r>
            <a:r>
              <a:rPr sz="2400" spc="-5" dirty="0">
                <a:latin typeface="Calibri"/>
                <a:cs typeface="Calibri"/>
              </a:rPr>
              <a:t>s).</a:t>
            </a:r>
            <a:endParaRPr sz="2400" dirty="0">
              <a:latin typeface="Calibri"/>
              <a:cs typeface="Calibri"/>
            </a:endParaRPr>
          </a:p>
          <a:p>
            <a:pPr marL="355600" marR="691515" indent="-342900">
              <a:lnSpc>
                <a:spcPct val="80000"/>
              </a:lnSpc>
              <a:spcBef>
                <a:spcPts val="4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8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6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prim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ec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ectly </a:t>
            </a:r>
            <a:r>
              <a:rPr sz="2400" spc="-4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act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als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arth.</a:t>
            </a:r>
          </a:p>
          <a:p>
            <a:pPr marL="355600" marR="1486535" indent="-342900">
              <a:lnSpc>
                <a:spcPts val="192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es manu</a:t>
            </a: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act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s.</a:t>
            </a:r>
            <a:endParaRPr sz="2400" dirty="0">
              <a:latin typeface="Calibri"/>
              <a:cs typeface="Calibri"/>
            </a:endParaRPr>
          </a:p>
          <a:p>
            <a:pPr marL="355600" marR="121285" indent="-342900">
              <a:lnSpc>
                <a:spcPts val="192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ert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ol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ood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ces,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2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kin</a:t>
            </a:r>
            <a:r>
              <a:rPr sz="2400" spc="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17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, educ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ern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t.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0" y="1318089"/>
            <a:ext cx="1995805" cy="1422400"/>
          </a:xfrm>
          <a:custGeom>
            <a:avLst/>
            <a:gdLst/>
            <a:ahLst/>
            <a:cxnLst/>
            <a:rect l="l" t="t" r="r" b="b"/>
            <a:pathLst>
              <a:path w="1995804" h="1422400">
                <a:moveTo>
                  <a:pt x="0" y="1421791"/>
                </a:moveTo>
                <a:lnTo>
                  <a:pt x="1995449" y="1421791"/>
                </a:lnTo>
                <a:lnTo>
                  <a:pt x="1995449" y="0"/>
                </a:lnTo>
                <a:lnTo>
                  <a:pt x="0" y="0"/>
                </a:lnTo>
                <a:lnTo>
                  <a:pt x="0" y="1421791"/>
                </a:lnTo>
                <a:close/>
              </a:path>
            </a:pathLst>
          </a:custGeom>
          <a:solidFill>
            <a:srgbClr val="66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9206" y="1354167"/>
            <a:ext cx="1933504" cy="1352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1200" y="4746351"/>
            <a:ext cx="2800985" cy="1652270"/>
          </a:xfrm>
          <a:custGeom>
            <a:avLst/>
            <a:gdLst/>
            <a:ahLst/>
            <a:cxnLst/>
            <a:rect l="l" t="t" r="r" b="b"/>
            <a:pathLst>
              <a:path w="2800984" h="1652270">
                <a:moveTo>
                  <a:pt x="0" y="1652177"/>
                </a:moveTo>
                <a:lnTo>
                  <a:pt x="2800813" y="1652177"/>
                </a:lnTo>
                <a:lnTo>
                  <a:pt x="2800813" y="0"/>
                </a:lnTo>
                <a:lnTo>
                  <a:pt x="0" y="0"/>
                </a:lnTo>
                <a:lnTo>
                  <a:pt x="0" y="1652177"/>
                </a:lnTo>
                <a:close/>
              </a:path>
            </a:pathLst>
          </a:custGeom>
          <a:solidFill>
            <a:srgbClr val="99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00" y="4746391"/>
            <a:ext cx="2800813" cy="165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0" y="2819400"/>
            <a:ext cx="1657350" cy="18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Types of jobs in an economy: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6347714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Primary</a:t>
            </a:r>
            <a:r>
              <a:rPr lang="en-US" altLang="en-US" sz="2800" dirty="0" smtClean="0"/>
              <a:t> (Earth)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Secondary</a:t>
            </a:r>
            <a:r>
              <a:rPr lang="en-US" altLang="en-US" sz="2800" dirty="0" smtClean="0"/>
              <a:t> (Value added)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Tertiary</a:t>
            </a:r>
            <a:r>
              <a:rPr lang="en-US" altLang="en-US" sz="2800" dirty="0" smtClean="0"/>
              <a:t> (Services – education)</a:t>
            </a:r>
          </a:p>
          <a:p>
            <a:pPr eaLnBrk="1" hangingPunct="1"/>
            <a:r>
              <a:rPr lang="en-US" altLang="en-US" sz="2800" dirty="0" err="1" smtClean="0">
                <a:solidFill>
                  <a:srgbClr val="FF0000"/>
                </a:solidFill>
              </a:rPr>
              <a:t>Quartenary</a:t>
            </a:r>
            <a:r>
              <a:rPr lang="en-US" altLang="en-US" sz="2800" dirty="0" smtClean="0"/>
              <a:t> (Technology – actually part of Tertiary, but I feel it is warranted a separate category…)</a:t>
            </a:r>
          </a:p>
        </p:txBody>
      </p:sp>
    </p:spTree>
    <p:extLst>
      <p:ext uri="{BB962C8B-B14F-4D97-AF65-F5344CB8AC3E}">
        <p14:creationId xmlns:p14="http://schemas.microsoft.com/office/powerpoint/2010/main" val="15834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Primary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347714" cy="474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Primary jobs include the extractive sector of the economy. People who are directly in contact and engaged with the earth:</a:t>
            </a:r>
          </a:p>
          <a:p>
            <a:pPr eaLnBrk="1" hangingPunct="1"/>
            <a:r>
              <a:rPr lang="en-US" altLang="en-US" sz="2400" dirty="0" smtClean="0"/>
              <a:t>Fishing, mining, farming, logging.</a:t>
            </a:r>
          </a:p>
        </p:txBody>
      </p:sp>
      <p:pic>
        <p:nvPicPr>
          <p:cNvPr id="27652" name="Picture 2" descr="http://home.ix.netcom.com/~rmcleran/_uimages/Pictures/2005%20Florida%20Keys/mini-2005-01-10%2009%20Fishing%20trawler%20entering%20Safe%20Harbor%20Key%20W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http://www.7junipers.com/images/sea/bali-rice-far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37004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22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6781" rIns="0" bIns="0" rtlCol="0">
            <a:spAutoFit/>
          </a:bodyPr>
          <a:lstStyle/>
          <a:p>
            <a:pPr marL="2434590">
              <a:lnSpc>
                <a:spcPct val="100000"/>
              </a:lnSpc>
            </a:pPr>
            <a:r>
              <a:rPr spc="-5" dirty="0"/>
              <a:t>De</a:t>
            </a:r>
            <a:r>
              <a:rPr spc="-55" dirty="0"/>
              <a:t>v</a:t>
            </a:r>
            <a:r>
              <a:rPr dirty="0"/>
              <a:t>elo</a:t>
            </a:r>
            <a:r>
              <a:rPr spc="5" dirty="0"/>
              <a:t>p</a:t>
            </a:r>
            <a:r>
              <a:rPr dirty="0"/>
              <a:t>me</a:t>
            </a:r>
            <a:r>
              <a:rPr spc="-30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0803"/>
            <a:ext cx="4545965" cy="432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Issues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e:</a:t>
            </a:r>
            <a:endParaRPr sz="2800">
              <a:latin typeface="Calibri"/>
              <a:cs typeface="Calibri"/>
            </a:endParaRPr>
          </a:p>
          <a:p>
            <a:pPr marL="850900" marR="158750" lvl="1" indent="-381000">
              <a:lnSpc>
                <a:spcPct val="100000"/>
              </a:lnSpc>
              <a:spcBef>
                <a:spcPts val="605"/>
              </a:spcBef>
              <a:buFont typeface="Calibri"/>
              <a:buAutoNum type="arabicPeriod"/>
              <a:tabLst>
                <a:tab pos="851535" algn="l"/>
              </a:tabLst>
            </a:pPr>
            <a:r>
              <a:rPr sz="2400" dirty="0">
                <a:latin typeface="Calibri"/>
                <a:cs typeface="Calibri"/>
              </a:rPr>
              <a:t>W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doe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elopme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among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tries?</a:t>
            </a:r>
            <a:endParaRPr sz="2400">
              <a:latin typeface="Calibri"/>
              <a:cs typeface="Calibri"/>
            </a:endParaRPr>
          </a:p>
          <a:p>
            <a:pPr marL="850900" marR="588010" lvl="1" indent="-381000">
              <a:lnSpc>
                <a:spcPct val="100000"/>
              </a:lnSpc>
              <a:spcBef>
                <a:spcPts val="575"/>
              </a:spcBef>
              <a:buFont typeface="Calibri"/>
              <a:buAutoNum type="arabicPeriod"/>
              <a:tabLst>
                <a:tab pos="851535" algn="l"/>
              </a:tabLst>
            </a:pPr>
            <a:r>
              <a:rPr sz="2400" dirty="0">
                <a:latin typeface="Calibri"/>
                <a:cs typeface="Calibri"/>
              </a:rPr>
              <a:t>Whe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mo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eloped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tries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tribu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ed?</a:t>
            </a:r>
            <a:endParaRPr sz="2400">
              <a:latin typeface="Calibri"/>
              <a:cs typeface="Calibri"/>
            </a:endParaRPr>
          </a:p>
          <a:p>
            <a:pPr marL="850900" marR="5080" lvl="1" indent="-381000">
              <a:lnSpc>
                <a:spcPct val="100000"/>
              </a:lnSpc>
              <a:spcBef>
                <a:spcPts val="580"/>
              </a:spcBef>
              <a:buFont typeface="Calibri"/>
              <a:buAutoNum type="arabicPeriod"/>
              <a:tabLst>
                <a:tab pos="851535" algn="l"/>
              </a:tabLst>
            </a:pPr>
            <a:r>
              <a:rPr sz="2400" spc="-20" dirty="0">
                <a:latin typeface="Calibri"/>
                <a:cs typeface="Calibri"/>
              </a:rPr>
              <a:t>Whe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elopme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ende</a:t>
            </a:r>
            <a:r>
              <a:rPr sz="2400" dirty="0">
                <a:latin typeface="Calibri"/>
                <a:cs typeface="Calibri"/>
              </a:rPr>
              <a:t>r?</a:t>
            </a:r>
            <a:endParaRPr sz="2400">
              <a:latin typeface="Calibri"/>
              <a:cs typeface="Calibri"/>
            </a:endParaRPr>
          </a:p>
          <a:p>
            <a:pPr marL="850900" marR="407034" lvl="1" indent="-381000">
              <a:lnSpc>
                <a:spcPct val="100000"/>
              </a:lnSpc>
              <a:spcBef>
                <a:spcPts val="575"/>
              </a:spcBef>
              <a:buFont typeface="Calibri"/>
              <a:buAutoNum type="arabicPeriod"/>
              <a:tabLst>
                <a:tab pos="851535" algn="l"/>
              </a:tabLst>
            </a:pPr>
            <a:r>
              <a:rPr sz="2400" dirty="0">
                <a:latin typeface="Calibri"/>
                <a:cs typeface="Calibri"/>
              </a:rPr>
              <a:t>W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 less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eloped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tries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elopme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2209800"/>
            <a:ext cx="3514725" cy="341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Secondary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347714" cy="474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/>
              <a:t>Secondary jobs are in manufacturing. Value is added to something when it changes form into something more desirable and valuable.</a:t>
            </a:r>
          </a:p>
          <a:p>
            <a:pPr eaLnBrk="1" hangingPunct="1"/>
            <a:r>
              <a:rPr lang="en-US" altLang="en-US" sz="2000" dirty="0" smtClean="0"/>
              <a:t>Transforms raw materials into usable products, adding value in the process</a:t>
            </a:r>
          </a:p>
        </p:txBody>
      </p:sp>
      <p:pic>
        <p:nvPicPr>
          <p:cNvPr id="28676" name="Picture 2" descr="http://www.ohs.org/research/library/photograph-gallery/images/Loggin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2438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www.indonesiateakfurniture.com/furniture-manufacturers/images/10-teak-furniture-manufac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047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Secondary – Value added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45935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Tanzanian iron ($200 per 4,000 #)  ore into Japanese cars ($24,000 per 4,000#): whose profit would you like to earn?</a:t>
            </a:r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29700" name="Picture 2" descr="http://www.ruby-sapphire.com/images/tsavorite-pardieu/tsavorite-pardieu-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www.automedia.com/New_Cars/honda_accord_2010_photos_Sedan_Exterior_1-Front-Left.jpg?width=105&amp;height=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45243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954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Tertiary jobs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599" y="1219200"/>
            <a:ext cx="6347714" cy="4822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/>
              <a:t>Tertiary jobs are service jobs. A person with specialized skills provides a service to another person for a fee. Doctor, lawyer, teacher, banker, accountant, architect, restaurant, store, government job.</a:t>
            </a:r>
          </a:p>
          <a:p>
            <a:r>
              <a:rPr lang="en-US" altLang="en-US" sz="2000" dirty="0" smtClean="0">
                <a:latin typeface="Trebuchet MS" panose="020B0603020202020204" pitchFamily="34" charset="0"/>
              </a:rPr>
              <a:t>Activity </a:t>
            </a:r>
            <a:r>
              <a:rPr lang="en-US" altLang="en-US" sz="2000" dirty="0">
                <a:latin typeface="Trebuchet MS" panose="020B0603020202020204" pitchFamily="34" charset="0"/>
              </a:rPr>
              <a:t>that links primary &amp; secondary sectors to consumers and other businesses by selling goods or performing services; includes both retail and business (producer) services</a:t>
            </a:r>
          </a:p>
          <a:p>
            <a:pPr eaLnBrk="1" hangingPunct="1"/>
            <a:endParaRPr lang="en-US" altLang="en-US" sz="2000" dirty="0" smtClean="0"/>
          </a:p>
        </p:txBody>
      </p:sp>
      <p:pic>
        <p:nvPicPr>
          <p:cNvPr id="30724" name="Picture 2" descr="http://www.careers.ch2m.com/images/functional-pages/new/approved/government-municipal-services-j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9334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398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Tertiary jobs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8" name="Picture 2" descr="http://jobs.thomsonreuters.com/sites/thomson-reuters/images/PTLP_Professional_and_Cons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8862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http://thinkprogress.org/wp-content/uploads/2011/06/B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4767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DM_Walgreens_Mesa_PowerRd1_v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7"/>
          <a:stretch>
            <a:fillRect/>
          </a:stretch>
        </p:blipFill>
        <p:spPr bwMode="auto">
          <a:xfrm>
            <a:off x="5509512" y="574511"/>
            <a:ext cx="2895600" cy="1833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9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76178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Quaternary jobs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3880773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rebuchet MS" panose="020B0603020202020204" pitchFamily="34" charset="0"/>
              </a:rPr>
              <a:t>Highly skilled, information-based services; usually includes management</a:t>
            </a:r>
          </a:p>
          <a:p>
            <a:pPr eaLnBrk="1" hangingPunct="1"/>
            <a:r>
              <a:rPr lang="en-US" altLang="en-US" sz="2400" dirty="0" smtClean="0"/>
              <a:t>Jobs that are involved with technology</a:t>
            </a:r>
          </a:p>
        </p:txBody>
      </p:sp>
      <p:pic>
        <p:nvPicPr>
          <p:cNvPr id="32772" name="Picture 2" descr="http://www.enterpriseirregulars.com/wordpress/wp-content/uploads/2010/05/ib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0" y="3877818"/>
            <a:ext cx="3933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http://upload.wikimedia.org/wikipedia/commons/thumb/8/84/Apple_Computer_Logo_rainbow.svg/500px-Apple_Computer_Logo_rainbow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2529588" cy="280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KDM_HK40_skyscraper_sky_clouds_v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62" y="2921349"/>
            <a:ext cx="2527300" cy="1912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93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" y="21861"/>
            <a:ext cx="8981364" cy="718171"/>
          </a:xfrm>
          <a:prstGeom prst="rect">
            <a:avLst/>
          </a:prstGeom>
        </p:spPr>
        <p:txBody>
          <a:bodyPr vert="horz" wrap="square" lIns="0" tIns="101625" rIns="0" bIns="0" rtlCol="0">
            <a:spAutoFit/>
          </a:bodyPr>
          <a:lstStyle/>
          <a:p>
            <a:pPr marL="715010">
              <a:lnSpc>
                <a:spcPct val="100000"/>
              </a:lnSpc>
            </a:pPr>
            <a:r>
              <a:rPr sz="4000" spc="-5" dirty="0"/>
              <a:t>Empl</a:t>
            </a:r>
            <a:r>
              <a:rPr sz="4000" spc="-25" dirty="0"/>
              <a:t>oyme</a:t>
            </a:r>
            <a:r>
              <a:rPr sz="4000" spc="-65" dirty="0"/>
              <a:t>n</a:t>
            </a:r>
            <a:r>
              <a:rPr sz="4000" spc="-15" dirty="0"/>
              <a:t>t</a:t>
            </a:r>
            <a:r>
              <a:rPr sz="4000" spc="-5" dirty="0"/>
              <a:t> </a:t>
            </a:r>
            <a:r>
              <a:rPr sz="4000" spc="-30" dirty="0"/>
              <a:t>Chan</a:t>
            </a:r>
            <a:r>
              <a:rPr sz="4000" spc="-60" dirty="0"/>
              <a:t>g</a:t>
            </a:r>
            <a:r>
              <a:rPr sz="4000" spc="-20" dirty="0"/>
              <a:t>es</a:t>
            </a:r>
            <a:r>
              <a:rPr sz="4000" spc="-5" dirty="0"/>
              <a:t> </a:t>
            </a:r>
            <a:r>
              <a:rPr sz="4000" spc="-30" dirty="0"/>
              <a:t>b</a:t>
            </a:r>
            <a:r>
              <a:rPr sz="4000" spc="-20" dirty="0"/>
              <a:t>y</a:t>
            </a:r>
            <a:r>
              <a:rPr sz="4000" dirty="0"/>
              <a:t> </a:t>
            </a:r>
            <a:r>
              <a:rPr sz="4000" spc="-25" dirty="0"/>
              <a:t>Sec</a:t>
            </a:r>
            <a:r>
              <a:rPr sz="4000" spc="-45" dirty="0"/>
              <a:t>t</a:t>
            </a:r>
            <a:r>
              <a:rPr sz="4000" spc="-25" dirty="0"/>
              <a:t>or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96290" y="6148570"/>
            <a:ext cx="740600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5830" marR="5080" indent="-91376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Fig. 9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3: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Percentage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emp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ment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primar</a:t>
            </a:r>
            <a:r>
              <a:rPr sz="1600" spc="-155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secondar</a:t>
            </a:r>
            <a:r>
              <a:rPr sz="1600" spc="-15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tertiary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sectors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 MDCs has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changed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dramaticall</a:t>
            </a:r>
            <a:r>
              <a:rPr sz="1600" spc="-15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but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change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been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0" dirty="0">
                <a:latin typeface="Arial"/>
                <a:cs typeface="Arial"/>
              </a:rPr>
              <a:t>lo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LDCs.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7810" y="740032"/>
            <a:ext cx="6542964" cy="5406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rgbClr val="E6E1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114800" y="152400"/>
            <a:ext cx="48768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5000"/>
              </a:spcBef>
            </a:pPr>
            <a:r>
              <a:rPr lang="en-US" altLang="en-US" sz="2400" b="1" i="1" u="sng">
                <a:solidFill>
                  <a:srgbClr val="000000"/>
                </a:solidFill>
                <a:latin typeface="Trebuchet MS" panose="020B0603020202020204" pitchFamily="34" charset="0"/>
              </a:rPr>
              <a:t>Structural Change in Economies</a:t>
            </a:r>
          </a:p>
          <a:p>
            <a:pPr algn="ctr" eaLnBrk="1" hangingPunct="1">
              <a:spcBef>
                <a:spcPct val="35000"/>
              </a:spcBef>
            </a:pPr>
            <a:r>
              <a:rPr lang="en-US" altLang="en-US" sz="2400" b="1" i="1">
                <a:solidFill>
                  <a:srgbClr val="000000"/>
                </a:solidFill>
                <a:latin typeface="Trebuchet MS" panose="020B0603020202020204" pitchFamily="34" charset="0"/>
              </a:rPr>
              <a:t>Division of Labor Varies by Level of Economic Development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219200" y="457200"/>
            <a:ext cx="0" cy="502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1219200" y="5486400"/>
            <a:ext cx="7086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219200" y="5638800"/>
            <a:ext cx="70104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14400" algn="ctr"/>
                <a:tab pos="3429000" algn="ctr"/>
                <a:tab pos="5943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ctr"/>
                <a:tab pos="3429000" algn="ctr"/>
                <a:tab pos="5943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ctr"/>
                <a:tab pos="3429000" algn="ctr"/>
                <a:tab pos="5943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ctr"/>
                <a:tab pos="3429000" algn="ctr"/>
                <a:tab pos="5943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ctr"/>
                <a:tab pos="3429000" algn="ctr"/>
                <a:tab pos="5943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ctr"/>
                <a:tab pos="3429000" algn="ctr"/>
                <a:tab pos="5943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ctr"/>
                <a:tab pos="3429000" algn="ctr"/>
                <a:tab pos="5943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ctr"/>
                <a:tab pos="3429000" algn="ctr"/>
                <a:tab pos="5943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ctr"/>
                <a:tab pos="3429000" algn="ctr"/>
                <a:tab pos="5943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rebuchet MS" panose="020B0603020202020204" pitchFamily="34" charset="0"/>
              </a:rPr>
              <a:t>	Pre-Industrial	Industrial	Post-Industrial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Trebuchet MS" panose="020B0603020202020204" pitchFamily="34" charset="0"/>
              </a:rPr>
              <a:t>	(LDCs)	(NICs)	(MDCs)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 rot="-5400000">
            <a:off x="-1107281" y="2774157"/>
            <a:ext cx="390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  <a:latin typeface="Trebuchet MS" panose="020B0603020202020204" pitchFamily="34" charset="0"/>
              </a:rPr>
              <a:t>Percentage of Work Force</a:t>
            </a:r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1371600" y="685800"/>
            <a:ext cx="6781800" cy="4610100"/>
          </a:xfrm>
          <a:custGeom>
            <a:avLst/>
            <a:gdLst>
              <a:gd name="T0" fmla="*/ 0 w 4272"/>
              <a:gd name="T1" fmla="*/ 110092 h 2680"/>
              <a:gd name="T2" fmla="*/ 762000 w 4272"/>
              <a:gd name="T3" fmla="*/ 110092 h 2680"/>
              <a:gd name="T4" fmla="*/ 1752600 w 4272"/>
              <a:gd name="T5" fmla="*/ 770644 h 2680"/>
              <a:gd name="T6" fmla="*/ 2743200 w 4272"/>
              <a:gd name="T7" fmla="*/ 1761471 h 2680"/>
              <a:gd name="T8" fmla="*/ 3810000 w 4272"/>
              <a:gd name="T9" fmla="*/ 2834867 h 2680"/>
              <a:gd name="T10" fmla="*/ 4724400 w 4272"/>
              <a:gd name="T11" fmla="*/ 3825695 h 2680"/>
              <a:gd name="T12" fmla="*/ 5410200 w 4272"/>
              <a:gd name="T13" fmla="*/ 4486247 h 2680"/>
              <a:gd name="T14" fmla="*/ 6781800 w 4272"/>
              <a:gd name="T15" fmla="*/ 4568816 h 26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72" h="2680">
                <a:moveTo>
                  <a:pt x="0" y="64"/>
                </a:moveTo>
                <a:cubicBezTo>
                  <a:pt x="148" y="32"/>
                  <a:pt x="296" y="0"/>
                  <a:pt x="480" y="64"/>
                </a:cubicBezTo>
                <a:cubicBezTo>
                  <a:pt x="664" y="128"/>
                  <a:pt x="896" y="288"/>
                  <a:pt x="1104" y="448"/>
                </a:cubicBezTo>
                <a:cubicBezTo>
                  <a:pt x="1312" y="608"/>
                  <a:pt x="1512" y="824"/>
                  <a:pt x="1728" y="1024"/>
                </a:cubicBezTo>
                <a:cubicBezTo>
                  <a:pt x="1944" y="1224"/>
                  <a:pt x="2192" y="1448"/>
                  <a:pt x="2400" y="1648"/>
                </a:cubicBezTo>
                <a:cubicBezTo>
                  <a:pt x="2608" y="1848"/>
                  <a:pt x="2808" y="2064"/>
                  <a:pt x="2976" y="2224"/>
                </a:cubicBezTo>
                <a:cubicBezTo>
                  <a:pt x="3144" y="2384"/>
                  <a:pt x="3192" y="2536"/>
                  <a:pt x="3408" y="2608"/>
                </a:cubicBezTo>
                <a:cubicBezTo>
                  <a:pt x="3624" y="2680"/>
                  <a:pt x="3948" y="2668"/>
                  <a:pt x="4272" y="2656"/>
                </a:cubicBezTo>
              </a:path>
            </a:pathLst>
          </a:custGeom>
          <a:noFill/>
          <a:ln w="76200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1447800" y="3352800"/>
            <a:ext cx="6629400" cy="1676400"/>
          </a:xfrm>
          <a:custGeom>
            <a:avLst/>
            <a:gdLst>
              <a:gd name="T0" fmla="*/ 0 w 4080"/>
              <a:gd name="T1" fmla="*/ 1676400 h 1056"/>
              <a:gd name="T2" fmla="*/ 1325880 w 4080"/>
              <a:gd name="T3" fmla="*/ 1524000 h 1056"/>
              <a:gd name="T4" fmla="*/ 2339788 w 4080"/>
              <a:gd name="T5" fmla="*/ 838200 h 1056"/>
              <a:gd name="T6" fmla="*/ 3119718 w 4080"/>
              <a:gd name="T7" fmla="*/ 152400 h 1056"/>
              <a:gd name="T8" fmla="*/ 4133626 w 4080"/>
              <a:gd name="T9" fmla="*/ 76200 h 1056"/>
              <a:gd name="T10" fmla="*/ 5225527 w 4080"/>
              <a:gd name="T11" fmla="*/ 609600 h 1056"/>
              <a:gd name="T12" fmla="*/ 5693485 w 4080"/>
              <a:gd name="T13" fmla="*/ 914400 h 1056"/>
              <a:gd name="T14" fmla="*/ 6629400 w 4080"/>
              <a:gd name="T15" fmla="*/ 1143000 h 10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80" h="1056">
                <a:moveTo>
                  <a:pt x="0" y="1056"/>
                </a:moveTo>
                <a:cubicBezTo>
                  <a:pt x="288" y="1052"/>
                  <a:pt x="576" y="1048"/>
                  <a:pt x="816" y="960"/>
                </a:cubicBezTo>
                <a:cubicBezTo>
                  <a:pt x="1056" y="872"/>
                  <a:pt x="1256" y="672"/>
                  <a:pt x="1440" y="528"/>
                </a:cubicBezTo>
                <a:cubicBezTo>
                  <a:pt x="1624" y="384"/>
                  <a:pt x="1736" y="176"/>
                  <a:pt x="1920" y="96"/>
                </a:cubicBezTo>
                <a:cubicBezTo>
                  <a:pt x="2104" y="16"/>
                  <a:pt x="2328" y="0"/>
                  <a:pt x="2544" y="48"/>
                </a:cubicBezTo>
                <a:cubicBezTo>
                  <a:pt x="2760" y="96"/>
                  <a:pt x="3056" y="296"/>
                  <a:pt x="3216" y="384"/>
                </a:cubicBezTo>
                <a:cubicBezTo>
                  <a:pt x="3376" y="472"/>
                  <a:pt x="3360" y="520"/>
                  <a:pt x="3504" y="576"/>
                </a:cubicBezTo>
                <a:cubicBezTo>
                  <a:pt x="3648" y="632"/>
                  <a:pt x="3864" y="676"/>
                  <a:pt x="4080" y="720"/>
                </a:cubicBezTo>
              </a:path>
            </a:pathLst>
          </a:custGeom>
          <a:noFill/>
          <a:ln w="762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1447800" y="1676400"/>
            <a:ext cx="6781800" cy="3581400"/>
          </a:xfrm>
          <a:custGeom>
            <a:avLst/>
            <a:gdLst>
              <a:gd name="T0" fmla="*/ 0 w 4224"/>
              <a:gd name="T1" fmla="*/ 3581400 h 2256"/>
              <a:gd name="T2" fmla="*/ 1695450 w 4224"/>
              <a:gd name="T3" fmla="*/ 3429000 h 2256"/>
              <a:gd name="T4" fmla="*/ 2851439 w 4224"/>
              <a:gd name="T5" fmla="*/ 2667000 h 2256"/>
              <a:gd name="T6" fmla="*/ 4469823 w 4224"/>
              <a:gd name="T7" fmla="*/ 1447800 h 2256"/>
              <a:gd name="T8" fmla="*/ 5625811 w 4224"/>
              <a:gd name="T9" fmla="*/ 228600 h 2256"/>
              <a:gd name="T10" fmla="*/ 6781800 w 4224"/>
              <a:gd name="T11" fmla="*/ 76200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24" h="2256">
                <a:moveTo>
                  <a:pt x="0" y="2256"/>
                </a:moveTo>
                <a:cubicBezTo>
                  <a:pt x="380" y="2256"/>
                  <a:pt x="760" y="2256"/>
                  <a:pt x="1056" y="2160"/>
                </a:cubicBezTo>
                <a:cubicBezTo>
                  <a:pt x="1352" y="2064"/>
                  <a:pt x="1488" y="1888"/>
                  <a:pt x="1776" y="1680"/>
                </a:cubicBezTo>
                <a:cubicBezTo>
                  <a:pt x="2064" y="1472"/>
                  <a:pt x="2496" y="1168"/>
                  <a:pt x="2784" y="912"/>
                </a:cubicBezTo>
                <a:cubicBezTo>
                  <a:pt x="3072" y="656"/>
                  <a:pt x="3264" y="288"/>
                  <a:pt x="3504" y="144"/>
                </a:cubicBezTo>
                <a:cubicBezTo>
                  <a:pt x="3744" y="0"/>
                  <a:pt x="3984" y="24"/>
                  <a:pt x="4224" y="48"/>
                </a:cubicBezTo>
              </a:path>
            </a:pathLst>
          </a:custGeom>
          <a:noFill/>
          <a:ln w="7620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3886200" y="3733800"/>
            <a:ext cx="4267200" cy="1676400"/>
          </a:xfrm>
          <a:custGeom>
            <a:avLst/>
            <a:gdLst>
              <a:gd name="T0" fmla="*/ 0 w 2688"/>
              <a:gd name="T1" fmla="*/ 1676400 h 1056"/>
              <a:gd name="T2" fmla="*/ 1600200 w 2688"/>
              <a:gd name="T3" fmla="*/ 1524000 h 1056"/>
              <a:gd name="T4" fmla="*/ 2971800 w 2688"/>
              <a:gd name="T5" fmla="*/ 914400 h 1056"/>
              <a:gd name="T6" fmla="*/ 4267200 w 268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88" h="1056">
                <a:moveTo>
                  <a:pt x="0" y="1056"/>
                </a:moveTo>
                <a:cubicBezTo>
                  <a:pt x="348" y="1048"/>
                  <a:pt x="696" y="1040"/>
                  <a:pt x="1008" y="960"/>
                </a:cubicBezTo>
                <a:cubicBezTo>
                  <a:pt x="1320" y="880"/>
                  <a:pt x="1592" y="736"/>
                  <a:pt x="1872" y="576"/>
                </a:cubicBezTo>
                <a:cubicBezTo>
                  <a:pt x="2152" y="416"/>
                  <a:pt x="2420" y="208"/>
                  <a:pt x="2688" y="0"/>
                </a:cubicBezTo>
              </a:path>
            </a:pathLst>
          </a:custGeom>
          <a:noFill/>
          <a:ln w="7620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371600" y="1066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8000"/>
                </a:solidFill>
                <a:latin typeface="Trebuchet MS" panose="020B0603020202020204" pitchFamily="34" charset="0"/>
              </a:rPr>
              <a:t>Primary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876800" y="2057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66FF"/>
                </a:solidFill>
                <a:latin typeface="Trebuchet MS" panose="020B0603020202020204" pitchFamily="34" charset="0"/>
              </a:rPr>
              <a:t>Tertiary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362200" y="3200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CC3300"/>
                </a:solidFill>
                <a:latin typeface="Trebuchet MS" panose="020B0603020202020204" pitchFamily="34" charset="0"/>
              </a:rPr>
              <a:t>Secondary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781800" y="3124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FF"/>
                </a:solidFill>
                <a:latin typeface="Trebuchet MS" panose="020B0603020202020204" pitchFamily="34" charset="0"/>
              </a:rPr>
              <a:t>Quaternary</a:t>
            </a:r>
          </a:p>
        </p:txBody>
      </p:sp>
    </p:spTree>
    <p:extLst>
      <p:ext uri="{BB962C8B-B14F-4D97-AF65-F5344CB8AC3E}">
        <p14:creationId xmlns:p14="http://schemas.microsoft.com/office/powerpoint/2010/main" val="728940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  <p:bldP spid="9227" grpId="0" animBg="1"/>
      <p:bldP spid="9228" grpId="0"/>
      <p:bldP spid="9229" grpId="0"/>
      <p:bldP spid="9230" grpId="0"/>
      <p:bldP spid="92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 w="635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smtClean="0">
                <a:latin typeface="Monotype Corsiva" panose="03010101010201010101" pitchFamily="66" charset="0"/>
              </a:rPr>
              <a:t>Which Sector???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6096000"/>
            <a:ext cx="24384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TERTIARY</a:t>
            </a:r>
          </a:p>
        </p:txBody>
      </p:sp>
      <p:pic>
        <p:nvPicPr>
          <p:cNvPr id="10245" name="Picture 5" descr="Hollister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2862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48448de74e839&amp;filename=gregory_frank_harris_gh1000_a_bountiful_harv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010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486400" y="60960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PRIMARY</a:t>
            </a:r>
          </a:p>
        </p:txBody>
      </p:sp>
    </p:spTree>
    <p:extLst>
      <p:ext uri="{BB962C8B-B14F-4D97-AF65-F5344CB8AC3E}">
        <p14:creationId xmlns:p14="http://schemas.microsoft.com/office/powerpoint/2010/main" val="24564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 w="635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smtClean="0">
                <a:latin typeface="Monotype Corsiva" panose="03010101010201010101" pitchFamily="66" charset="0"/>
              </a:rPr>
              <a:t>Which Sector???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505200" y="60960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PRIMARY</a:t>
            </a:r>
          </a:p>
        </p:txBody>
      </p:sp>
      <p:pic>
        <p:nvPicPr>
          <p:cNvPr id="8196" name="Picture 8" descr="Loading-C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5626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 w="635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smtClean="0">
                <a:latin typeface="Monotype Corsiva" panose="03010101010201010101" pitchFamily="66" charset="0"/>
              </a:rPr>
              <a:t>Which Sector???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257800" y="34290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TERTIARY</a:t>
            </a:r>
          </a:p>
        </p:txBody>
      </p:sp>
      <p:pic>
        <p:nvPicPr>
          <p:cNvPr id="9220" name="Picture 7" descr="fast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940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8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49162"/>
            <a:ext cx="6347713" cy="1320800"/>
          </a:xfrm>
          <a:prstGeom prst="rect">
            <a:avLst/>
          </a:prstGeom>
        </p:spPr>
        <p:txBody>
          <a:bodyPr vert="horz" wrap="square" lIns="0" tIns="406781" rIns="0" bIns="0" rtlCol="0">
            <a:spAutoFit/>
          </a:bodyPr>
          <a:lstStyle/>
          <a:p>
            <a:pPr marL="2187575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MD</a:t>
            </a:r>
            <a:r>
              <a:rPr spc="204" dirty="0">
                <a:latin typeface="Calibri"/>
                <a:cs typeface="Calibri"/>
              </a:rPr>
              <a:t>C</a:t>
            </a:r>
            <a:r>
              <a:rPr spc="-260" dirty="0">
                <a:latin typeface="Calibri"/>
                <a:cs typeface="Calibri"/>
              </a:rPr>
              <a:t>’</a:t>
            </a:r>
            <a:r>
              <a:rPr dirty="0">
                <a:latin typeface="Calibri"/>
                <a:cs typeface="Calibri"/>
              </a:rPr>
              <a:t>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v</a:t>
            </a:r>
            <a:r>
              <a:rPr dirty="0">
                <a:latin typeface="Calibri"/>
                <a:cs typeface="Calibri"/>
              </a:rPr>
              <a:t>s. L</a:t>
            </a:r>
            <a:r>
              <a:rPr spc="10" dirty="0">
                <a:latin typeface="Calibri"/>
                <a:cs typeface="Calibri"/>
              </a:rPr>
              <a:t>D</a:t>
            </a:r>
            <a:r>
              <a:rPr spc="190" dirty="0">
                <a:latin typeface="Calibri"/>
                <a:cs typeface="Calibri"/>
              </a:rPr>
              <a:t>C</a:t>
            </a:r>
            <a:r>
              <a:rPr spc="-260" dirty="0">
                <a:latin typeface="Calibri"/>
                <a:cs typeface="Calibri"/>
              </a:rPr>
              <a:t>’</a:t>
            </a:r>
            <a:r>
              <a:rPr dirty="0">
                <a:latin typeface="Calibri"/>
                <a:cs typeface="Calibri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256274"/>
            <a:ext cx="5105400" cy="5298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8415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arth</a:t>
            </a:r>
            <a:r>
              <a:rPr sz="2400" spc="-12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near</a:t>
            </a:r>
            <a:r>
              <a:rPr sz="2400" spc="-1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5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00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ou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tr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10" dirty="0">
                <a:latin typeface="Calibri"/>
                <a:cs typeface="Calibri"/>
              </a:rPr>
              <a:t> 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 clas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acco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lopme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t, </a:t>
            </a:r>
            <a:r>
              <a:rPr sz="2400" spc="-1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hic</a:t>
            </a:r>
            <a:r>
              <a:rPr sz="2400" dirty="0">
                <a:latin typeface="Calibri"/>
                <a:cs typeface="Calibri"/>
              </a:rPr>
              <a:t>h 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oces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m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peopl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fusio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edge 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echnolog</a:t>
            </a:r>
            <a:r>
              <a:rPr sz="2400" spc="-1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lopme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oces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tinuou</a:t>
            </a:r>
            <a:r>
              <a:rPr sz="2400" spc="-5" dirty="0">
                <a:latin typeface="Calibri"/>
                <a:cs typeface="Calibri"/>
              </a:rPr>
              <a:t>s.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lope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egions,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onomi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enge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ma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ain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igh l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lopme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355600" marR="19177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ope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tr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 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 c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enge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ections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 global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ono</a:t>
            </a:r>
            <a:r>
              <a:rPr sz="2400" spc="-4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 ad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lo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sk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esou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ces.</a:t>
            </a:r>
          </a:p>
        </p:txBody>
      </p:sp>
      <p:sp>
        <p:nvSpPr>
          <p:cNvPr id="4" name="object 4"/>
          <p:cNvSpPr/>
          <p:nvPr/>
        </p:nvSpPr>
        <p:spPr>
          <a:xfrm>
            <a:off x="5757163" y="1066800"/>
            <a:ext cx="3162300" cy="2308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47638" y="3962400"/>
            <a:ext cx="3171825" cy="2382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 w="635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smtClean="0">
                <a:latin typeface="Monotype Corsiva" panose="03010101010201010101" pitchFamily="66" charset="0"/>
              </a:rPr>
              <a:t>Which Sector???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105400" y="3581400"/>
            <a:ext cx="2819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SECONDARY</a:t>
            </a:r>
          </a:p>
        </p:txBody>
      </p:sp>
      <p:pic>
        <p:nvPicPr>
          <p:cNvPr id="10244" name="Picture 6" descr="spokesh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29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 w="635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smtClean="0">
                <a:latin typeface="Monotype Corsiva" panose="03010101010201010101" pitchFamily="66" charset="0"/>
              </a:rPr>
              <a:t>Which Sector???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743200" y="6019800"/>
            <a:ext cx="350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QUARTERNARY</a:t>
            </a:r>
          </a:p>
        </p:txBody>
      </p:sp>
      <p:pic>
        <p:nvPicPr>
          <p:cNvPr id="11268" name="Picture 6" descr="Stephanie_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28575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stephanie-meyer-covers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5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 w="635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smtClean="0">
                <a:latin typeface="Monotype Corsiva" panose="03010101010201010101" pitchFamily="66" charset="0"/>
              </a:rPr>
              <a:t>Which Sector???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00400" y="60198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PRIMARY</a:t>
            </a:r>
          </a:p>
        </p:txBody>
      </p:sp>
      <p:pic>
        <p:nvPicPr>
          <p:cNvPr id="12292" name="Picture 6" descr="log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57912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0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 w="635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smtClean="0">
                <a:latin typeface="Monotype Corsiva" panose="03010101010201010101" pitchFamily="66" charset="0"/>
              </a:rPr>
              <a:t>Which Sector???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105400" y="35814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PRIMARY</a:t>
            </a:r>
          </a:p>
        </p:txBody>
      </p:sp>
      <p:pic>
        <p:nvPicPr>
          <p:cNvPr id="13316" name="Picture 6" descr="oil_platform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7957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6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 w="635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smtClean="0">
                <a:latin typeface="Monotype Corsiva" panose="03010101010201010101" pitchFamily="66" charset="0"/>
              </a:rPr>
              <a:t>Which Sector???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553200" y="38100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TERTIARY</a:t>
            </a:r>
          </a:p>
        </p:txBody>
      </p:sp>
      <p:pic>
        <p:nvPicPr>
          <p:cNvPr id="14340" name="Picture 6" descr="doctor-writing-in-the-chart-of-alcohol-rehab-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60198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5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 w="635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smtClean="0">
                <a:latin typeface="Monotype Corsiva" panose="03010101010201010101" pitchFamily="66" charset="0"/>
              </a:rPr>
              <a:t>Which Sector???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248400" y="38100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SECONDARY</a:t>
            </a:r>
          </a:p>
        </p:txBody>
      </p:sp>
      <p:pic>
        <p:nvPicPr>
          <p:cNvPr id="15364" name="Picture 6" descr="EA8110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6096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 w="635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smtClean="0">
                <a:latin typeface="Monotype Corsiva" panose="03010101010201010101" pitchFamily="66" charset="0"/>
              </a:rPr>
              <a:t>Which Sector???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486400" y="3810000"/>
            <a:ext cx="350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QUARTERNARY</a:t>
            </a:r>
          </a:p>
        </p:txBody>
      </p:sp>
      <p:pic>
        <p:nvPicPr>
          <p:cNvPr id="16388" name="Picture 6" descr="hillary-clin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35290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25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151" y="132000"/>
            <a:ext cx="6347713" cy="1320800"/>
          </a:xfrm>
          <a:prstGeom prst="rect">
            <a:avLst/>
          </a:prstGeom>
        </p:spPr>
        <p:txBody>
          <a:bodyPr vert="horz" wrap="square" lIns="0" tIns="416179" rIns="0" bIns="0" rtlCol="0">
            <a:spAutoFit/>
          </a:bodyPr>
          <a:lstStyle/>
          <a:p>
            <a:pPr marL="586105">
              <a:lnSpc>
                <a:spcPct val="100000"/>
              </a:lnSpc>
            </a:pPr>
            <a:r>
              <a:rPr sz="4000" spc="-25" dirty="0"/>
              <a:t>So</a:t>
            </a:r>
            <a:r>
              <a:rPr sz="4000" spc="-15" dirty="0"/>
              <a:t>c</a:t>
            </a:r>
            <a:r>
              <a:rPr sz="4000" dirty="0"/>
              <a:t>ial</a:t>
            </a:r>
            <a:r>
              <a:rPr sz="4000" spc="-45" dirty="0"/>
              <a:t> </a:t>
            </a:r>
            <a:r>
              <a:rPr sz="4000" spc="-20" dirty="0"/>
              <a:t>Indi</a:t>
            </a:r>
            <a:r>
              <a:rPr sz="4000" spc="-55" dirty="0"/>
              <a:t>cat</a:t>
            </a:r>
            <a:r>
              <a:rPr sz="4000" spc="-30" dirty="0"/>
              <a:t>o</a:t>
            </a:r>
            <a:r>
              <a:rPr sz="4000" spc="-85" dirty="0"/>
              <a:t>r</a:t>
            </a:r>
            <a:r>
              <a:rPr sz="4000" spc="-20" dirty="0"/>
              <a:t>s</a:t>
            </a:r>
            <a:r>
              <a:rPr sz="4000" spc="-5" dirty="0"/>
              <a:t> </a:t>
            </a:r>
            <a:r>
              <a:rPr sz="4000" spc="-30" dirty="0"/>
              <a:t>o</a:t>
            </a:r>
            <a:r>
              <a:rPr sz="4000" spc="-15" dirty="0"/>
              <a:t>f</a:t>
            </a:r>
            <a:r>
              <a:rPr sz="4000" spc="-5" dirty="0"/>
              <a:t> </a:t>
            </a:r>
            <a:r>
              <a:rPr sz="4000" spc="-30" dirty="0"/>
              <a:t>De</a:t>
            </a:r>
            <a:r>
              <a:rPr sz="4000" spc="-70" dirty="0"/>
              <a:t>v</a:t>
            </a:r>
            <a:r>
              <a:rPr sz="4000" spc="-25" dirty="0"/>
              <a:t>elopm</a:t>
            </a:r>
            <a:r>
              <a:rPr sz="4000" spc="-15" dirty="0"/>
              <a:t>e</a:t>
            </a:r>
            <a:r>
              <a:rPr sz="4000" spc="-60" dirty="0"/>
              <a:t>n</a:t>
            </a:r>
            <a:r>
              <a:rPr sz="4000" spc="-15" dirty="0"/>
              <a:t>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4230" y="1923218"/>
            <a:ext cx="4250690" cy="390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25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lope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their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ealth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schools,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hos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als,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ces.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tur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ell-edu</a:t>
            </a:r>
            <a:r>
              <a:rPr sz="2800" spc="-50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ed,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heal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h</a:t>
            </a:r>
            <a:r>
              <a:rPr sz="2800" spc="-229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secu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pop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 e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onomi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oducti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83689" y="1367754"/>
            <a:ext cx="2294255" cy="2453640"/>
          </a:xfrm>
          <a:custGeom>
            <a:avLst/>
            <a:gdLst/>
            <a:ahLst/>
            <a:cxnLst/>
            <a:rect l="l" t="t" r="r" b="b"/>
            <a:pathLst>
              <a:path w="2294254" h="2453640">
                <a:moveTo>
                  <a:pt x="1435193" y="0"/>
                </a:moveTo>
                <a:lnTo>
                  <a:pt x="0" y="869589"/>
                </a:lnTo>
                <a:lnTo>
                  <a:pt x="718250" y="2453288"/>
                </a:lnTo>
                <a:lnTo>
                  <a:pt x="2293734" y="1626450"/>
                </a:lnTo>
                <a:lnTo>
                  <a:pt x="1435193" y="0"/>
                </a:lnTo>
                <a:close/>
              </a:path>
            </a:pathLst>
          </a:custGeom>
          <a:solidFill>
            <a:srgbClr val="3CE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9770" y="1619199"/>
            <a:ext cx="2501900" cy="2086610"/>
          </a:xfrm>
          <a:custGeom>
            <a:avLst/>
            <a:gdLst/>
            <a:ahLst/>
            <a:cxnLst/>
            <a:rect l="l" t="t" r="r" b="b"/>
            <a:pathLst>
              <a:path w="2501900" h="2086610">
                <a:moveTo>
                  <a:pt x="2065755" y="1836369"/>
                </a:moveTo>
                <a:lnTo>
                  <a:pt x="748116" y="1836369"/>
                </a:lnTo>
                <a:lnTo>
                  <a:pt x="867609" y="1841549"/>
                </a:lnTo>
                <a:lnTo>
                  <a:pt x="954634" y="1849327"/>
                </a:lnTo>
                <a:lnTo>
                  <a:pt x="984503" y="1853216"/>
                </a:lnTo>
                <a:lnTo>
                  <a:pt x="1015680" y="1855815"/>
                </a:lnTo>
                <a:lnTo>
                  <a:pt x="1081908" y="1863593"/>
                </a:lnTo>
                <a:lnTo>
                  <a:pt x="1116976" y="1868772"/>
                </a:lnTo>
                <a:lnTo>
                  <a:pt x="1153353" y="1872661"/>
                </a:lnTo>
                <a:lnTo>
                  <a:pt x="1257249" y="1888218"/>
                </a:lnTo>
                <a:lnTo>
                  <a:pt x="1310514" y="1898576"/>
                </a:lnTo>
                <a:lnTo>
                  <a:pt x="1362453" y="1907645"/>
                </a:lnTo>
                <a:lnTo>
                  <a:pt x="1415719" y="1918022"/>
                </a:lnTo>
                <a:lnTo>
                  <a:pt x="1467658" y="1929689"/>
                </a:lnTo>
                <a:lnTo>
                  <a:pt x="1626127" y="1968562"/>
                </a:lnTo>
                <a:lnTo>
                  <a:pt x="1679375" y="1984118"/>
                </a:lnTo>
                <a:lnTo>
                  <a:pt x="1731332" y="1998366"/>
                </a:lnTo>
                <a:lnTo>
                  <a:pt x="1891093" y="2048916"/>
                </a:lnTo>
                <a:lnTo>
                  <a:pt x="1943085" y="2067060"/>
                </a:lnTo>
                <a:lnTo>
                  <a:pt x="1996333" y="2086500"/>
                </a:lnTo>
                <a:lnTo>
                  <a:pt x="2011931" y="2063171"/>
                </a:lnTo>
                <a:lnTo>
                  <a:pt x="2065755" y="1836369"/>
                </a:lnTo>
                <a:close/>
              </a:path>
              <a:path w="2501900" h="2086610">
                <a:moveTo>
                  <a:pt x="2501558" y="0"/>
                </a:moveTo>
                <a:lnTo>
                  <a:pt x="2474306" y="1254"/>
                </a:lnTo>
                <a:lnTo>
                  <a:pt x="2450820" y="1254"/>
                </a:lnTo>
                <a:lnTo>
                  <a:pt x="2428768" y="2509"/>
                </a:lnTo>
                <a:lnTo>
                  <a:pt x="2409226" y="2509"/>
                </a:lnTo>
                <a:lnTo>
                  <a:pt x="2388608" y="3763"/>
                </a:lnTo>
                <a:lnTo>
                  <a:pt x="2366377" y="3763"/>
                </a:lnTo>
                <a:lnTo>
                  <a:pt x="2343070" y="5197"/>
                </a:lnTo>
                <a:lnTo>
                  <a:pt x="2315818" y="7706"/>
                </a:lnTo>
                <a:lnTo>
                  <a:pt x="2265081" y="12903"/>
                </a:lnTo>
                <a:lnTo>
                  <a:pt x="2215777" y="16846"/>
                </a:lnTo>
                <a:lnTo>
                  <a:pt x="2166474" y="22043"/>
                </a:lnTo>
                <a:lnTo>
                  <a:pt x="2115737" y="28495"/>
                </a:lnTo>
                <a:lnTo>
                  <a:pt x="2066433" y="33693"/>
                </a:lnTo>
                <a:lnTo>
                  <a:pt x="1919599" y="53048"/>
                </a:lnTo>
                <a:lnTo>
                  <a:pt x="1870296" y="60934"/>
                </a:lnTo>
                <a:lnTo>
                  <a:pt x="1822247" y="67386"/>
                </a:lnTo>
                <a:lnTo>
                  <a:pt x="1772890" y="75092"/>
                </a:lnTo>
                <a:lnTo>
                  <a:pt x="1724824" y="84233"/>
                </a:lnTo>
                <a:lnTo>
                  <a:pt x="1676775" y="91939"/>
                </a:lnTo>
                <a:lnTo>
                  <a:pt x="1581970" y="110040"/>
                </a:lnTo>
                <a:lnTo>
                  <a:pt x="1445588" y="137281"/>
                </a:lnTo>
                <a:lnTo>
                  <a:pt x="1400121" y="147676"/>
                </a:lnTo>
                <a:lnTo>
                  <a:pt x="1355963" y="156816"/>
                </a:lnTo>
                <a:lnTo>
                  <a:pt x="1180623" y="198216"/>
                </a:lnTo>
                <a:lnTo>
                  <a:pt x="1092307" y="221514"/>
                </a:lnTo>
                <a:lnTo>
                  <a:pt x="1049440" y="231909"/>
                </a:lnTo>
                <a:lnTo>
                  <a:pt x="963724" y="255208"/>
                </a:lnTo>
                <a:lnTo>
                  <a:pt x="920857" y="268291"/>
                </a:lnTo>
                <a:lnTo>
                  <a:pt x="879298" y="279940"/>
                </a:lnTo>
                <a:lnTo>
                  <a:pt x="836431" y="292844"/>
                </a:lnTo>
                <a:lnTo>
                  <a:pt x="796182" y="304493"/>
                </a:lnTo>
                <a:lnTo>
                  <a:pt x="755915" y="317397"/>
                </a:lnTo>
                <a:lnTo>
                  <a:pt x="716956" y="329046"/>
                </a:lnTo>
                <a:lnTo>
                  <a:pt x="676689" y="342129"/>
                </a:lnTo>
                <a:lnTo>
                  <a:pt x="637712" y="353778"/>
                </a:lnTo>
                <a:lnTo>
                  <a:pt x="480569" y="405573"/>
                </a:lnTo>
                <a:lnTo>
                  <a:pt x="442901" y="419856"/>
                </a:lnTo>
                <a:lnTo>
                  <a:pt x="403925" y="432814"/>
                </a:lnTo>
                <a:lnTo>
                  <a:pt x="366275" y="447062"/>
                </a:lnTo>
                <a:lnTo>
                  <a:pt x="327298" y="460037"/>
                </a:lnTo>
                <a:lnTo>
                  <a:pt x="214313" y="502799"/>
                </a:lnTo>
                <a:lnTo>
                  <a:pt x="205205" y="506688"/>
                </a:lnTo>
                <a:lnTo>
                  <a:pt x="193516" y="510577"/>
                </a:lnTo>
                <a:lnTo>
                  <a:pt x="167547" y="520936"/>
                </a:lnTo>
                <a:lnTo>
                  <a:pt x="153259" y="527424"/>
                </a:lnTo>
                <a:lnTo>
                  <a:pt x="137674" y="532603"/>
                </a:lnTo>
                <a:lnTo>
                  <a:pt x="75331" y="558518"/>
                </a:lnTo>
                <a:lnTo>
                  <a:pt x="61044" y="563716"/>
                </a:lnTo>
                <a:lnTo>
                  <a:pt x="45459" y="570186"/>
                </a:lnTo>
                <a:lnTo>
                  <a:pt x="32470" y="575365"/>
                </a:lnTo>
                <a:lnTo>
                  <a:pt x="20781" y="580562"/>
                </a:lnTo>
                <a:lnTo>
                  <a:pt x="9091" y="584451"/>
                </a:lnTo>
                <a:lnTo>
                  <a:pt x="0" y="588340"/>
                </a:lnTo>
                <a:lnTo>
                  <a:pt x="646820" y="1837678"/>
                </a:lnTo>
                <a:lnTo>
                  <a:pt x="681888" y="1836369"/>
                </a:lnTo>
                <a:lnTo>
                  <a:pt x="2065755" y="1836369"/>
                </a:lnTo>
                <a:lnTo>
                  <a:pt x="2501558" y="0"/>
                </a:lnTo>
                <a:close/>
              </a:path>
            </a:pathLst>
          </a:custGeom>
          <a:solidFill>
            <a:srgbClr val="CCF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1255" y="3056411"/>
            <a:ext cx="1270635" cy="0"/>
          </a:xfrm>
          <a:custGeom>
            <a:avLst/>
            <a:gdLst/>
            <a:ahLst/>
            <a:cxnLst/>
            <a:rect l="l" t="t" r="r" b="b"/>
            <a:pathLst>
              <a:path w="1270634">
                <a:moveTo>
                  <a:pt x="0" y="0"/>
                </a:moveTo>
                <a:lnTo>
                  <a:pt x="1270251" y="0"/>
                </a:lnTo>
              </a:path>
            </a:pathLst>
          </a:custGeom>
          <a:ln w="34965">
            <a:solidFill>
              <a:srgbClr val="AED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3134" y="1909534"/>
            <a:ext cx="230504" cy="168910"/>
          </a:xfrm>
          <a:custGeom>
            <a:avLst/>
            <a:gdLst/>
            <a:ahLst/>
            <a:cxnLst/>
            <a:rect l="l" t="t" r="r" b="b"/>
            <a:pathLst>
              <a:path w="230504" h="168910">
                <a:moveTo>
                  <a:pt x="224890" y="135991"/>
                </a:moveTo>
                <a:lnTo>
                  <a:pt x="67536" y="135991"/>
                </a:lnTo>
                <a:lnTo>
                  <a:pt x="87024" y="138590"/>
                </a:lnTo>
                <a:lnTo>
                  <a:pt x="107803" y="145077"/>
                </a:lnTo>
                <a:lnTo>
                  <a:pt x="127292" y="151547"/>
                </a:lnTo>
                <a:lnTo>
                  <a:pt x="149362" y="159325"/>
                </a:lnTo>
                <a:lnTo>
                  <a:pt x="170159" y="164505"/>
                </a:lnTo>
                <a:lnTo>
                  <a:pt x="190938" y="168394"/>
                </a:lnTo>
                <a:lnTo>
                  <a:pt x="210408" y="168394"/>
                </a:lnTo>
                <a:lnTo>
                  <a:pt x="229896" y="163214"/>
                </a:lnTo>
                <a:lnTo>
                  <a:pt x="228606" y="148967"/>
                </a:lnTo>
                <a:lnTo>
                  <a:pt x="224890" y="135991"/>
                </a:lnTo>
                <a:close/>
              </a:path>
              <a:path w="230504" h="168910">
                <a:moveTo>
                  <a:pt x="37667" y="0"/>
                </a:moveTo>
                <a:lnTo>
                  <a:pt x="18197" y="2509"/>
                </a:lnTo>
                <a:lnTo>
                  <a:pt x="0" y="11649"/>
                </a:lnTo>
                <a:lnTo>
                  <a:pt x="1308" y="45342"/>
                </a:lnTo>
                <a:lnTo>
                  <a:pt x="6508" y="125632"/>
                </a:lnTo>
                <a:lnTo>
                  <a:pt x="7798" y="158035"/>
                </a:lnTo>
                <a:lnTo>
                  <a:pt x="14289" y="152856"/>
                </a:lnTo>
                <a:lnTo>
                  <a:pt x="20779" y="148967"/>
                </a:lnTo>
                <a:lnTo>
                  <a:pt x="25978" y="145077"/>
                </a:lnTo>
                <a:lnTo>
                  <a:pt x="32468" y="142479"/>
                </a:lnTo>
                <a:lnTo>
                  <a:pt x="50665" y="137299"/>
                </a:lnTo>
                <a:lnTo>
                  <a:pt x="58446" y="135991"/>
                </a:lnTo>
                <a:lnTo>
                  <a:pt x="224890" y="135991"/>
                </a:lnTo>
                <a:lnTo>
                  <a:pt x="223406" y="130812"/>
                </a:lnTo>
                <a:lnTo>
                  <a:pt x="218207" y="111295"/>
                </a:lnTo>
                <a:lnTo>
                  <a:pt x="213008" y="90684"/>
                </a:lnTo>
                <a:lnTo>
                  <a:pt x="209117" y="69895"/>
                </a:lnTo>
                <a:lnTo>
                  <a:pt x="207809" y="50539"/>
                </a:lnTo>
                <a:lnTo>
                  <a:pt x="210408" y="32259"/>
                </a:lnTo>
                <a:lnTo>
                  <a:pt x="211148" y="31004"/>
                </a:lnTo>
                <a:lnTo>
                  <a:pt x="171450" y="31004"/>
                </a:lnTo>
                <a:lnTo>
                  <a:pt x="153270" y="28495"/>
                </a:lnTo>
                <a:lnTo>
                  <a:pt x="135091" y="23298"/>
                </a:lnTo>
                <a:lnTo>
                  <a:pt x="115602" y="18101"/>
                </a:lnTo>
                <a:lnTo>
                  <a:pt x="96114" y="10215"/>
                </a:lnTo>
                <a:lnTo>
                  <a:pt x="76644" y="5018"/>
                </a:lnTo>
                <a:lnTo>
                  <a:pt x="57156" y="1254"/>
                </a:lnTo>
                <a:lnTo>
                  <a:pt x="37667" y="0"/>
                </a:lnTo>
                <a:close/>
              </a:path>
              <a:path w="230504" h="168910">
                <a:moveTo>
                  <a:pt x="219498" y="16846"/>
                </a:moveTo>
                <a:lnTo>
                  <a:pt x="211717" y="21864"/>
                </a:lnTo>
                <a:lnTo>
                  <a:pt x="203918" y="24553"/>
                </a:lnTo>
                <a:lnTo>
                  <a:pt x="196119" y="27062"/>
                </a:lnTo>
                <a:lnTo>
                  <a:pt x="188338" y="29750"/>
                </a:lnTo>
                <a:lnTo>
                  <a:pt x="179248" y="31004"/>
                </a:lnTo>
                <a:lnTo>
                  <a:pt x="211148" y="31004"/>
                </a:lnTo>
                <a:lnTo>
                  <a:pt x="219498" y="16846"/>
                </a:lnTo>
                <a:close/>
              </a:path>
            </a:pathLst>
          </a:custGeom>
          <a:solidFill>
            <a:srgbClr val="AED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3134" y="1909534"/>
            <a:ext cx="230504" cy="168910"/>
          </a:xfrm>
          <a:custGeom>
            <a:avLst/>
            <a:gdLst/>
            <a:ahLst/>
            <a:cxnLst/>
            <a:rect l="l" t="t" r="r" b="b"/>
            <a:pathLst>
              <a:path w="230504" h="168910">
                <a:moveTo>
                  <a:pt x="224890" y="135991"/>
                </a:moveTo>
                <a:lnTo>
                  <a:pt x="67536" y="135991"/>
                </a:lnTo>
                <a:lnTo>
                  <a:pt x="87024" y="138590"/>
                </a:lnTo>
                <a:lnTo>
                  <a:pt x="107803" y="145077"/>
                </a:lnTo>
                <a:lnTo>
                  <a:pt x="127292" y="151547"/>
                </a:lnTo>
                <a:lnTo>
                  <a:pt x="149362" y="159325"/>
                </a:lnTo>
                <a:lnTo>
                  <a:pt x="170159" y="164505"/>
                </a:lnTo>
                <a:lnTo>
                  <a:pt x="190938" y="168394"/>
                </a:lnTo>
                <a:lnTo>
                  <a:pt x="210408" y="168394"/>
                </a:lnTo>
                <a:lnTo>
                  <a:pt x="229896" y="163214"/>
                </a:lnTo>
                <a:lnTo>
                  <a:pt x="228606" y="148967"/>
                </a:lnTo>
                <a:lnTo>
                  <a:pt x="224890" y="135991"/>
                </a:lnTo>
                <a:close/>
              </a:path>
              <a:path w="230504" h="168910">
                <a:moveTo>
                  <a:pt x="37667" y="0"/>
                </a:moveTo>
                <a:lnTo>
                  <a:pt x="18197" y="2509"/>
                </a:lnTo>
                <a:lnTo>
                  <a:pt x="0" y="11649"/>
                </a:lnTo>
                <a:lnTo>
                  <a:pt x="1308" y="45342"/>
                </a:lnTo>
                <a:lnTo>
                  <a:pt x="6508" y="125632"/>
                </a:lnTo>
                <a:lnTo>
                  <a:pt x="7798" y="158035"/>
                </a:lnTo>
                <a:lnTo>
                  <a:pt x="14289" y="152856"/>
                </a:lnTo>
                <a:lnTo>
                  <a:pt x="20779" y="148967"/>
                </a:lnTo>
                <a:lnTo>
                  <a:pt x="25978" y="145077"/>
                </a:lnTo>
                <a:lnTo>
                  <a:pt x="32468" y="142479"/>
                </a:lnTo>
                <a:lnTo>
                  <a:pt x="50665" y="137299"/>
                </a:lnTo>
                <a:lnTo>
                  <a:pt x="58446" y="135991"/>
                </a:lnTo>
                <a:lnTo>
                  <a:pt x="224890" y="135991"/>
                </a:lnTo>
                <a:lnTo>
                  <a:pt x="223406" y="130812"/>
                </a:lnTo>
                <a:lnTo>
                  <a:pt x="218207" y="111295"/>
                </a:lnTo>
                <a:lnTo>
                  <a:pt x="213008" y="90684"/>
                </a:lnTo>
                <a:lnTo>
                  <a:pt x="209117" y="69895"/>
                </a:lnTo>
                <a:lnTo>
                  <a:pt x="207809" y="50539"/>
                </a:lnTo>
                <a:lnTo>
                  <a:pt x="210408" y="32259"/>
                </a:lnTo>
                <a:lnTo>
                  <a:pt x="211148" y="31004"/>
                </a:lnTo>
                <a:lnTo>
                  <a:pt x="171450" y="31004"/>
                </a:lnTo>
                <a:lnTo>
                  <a:pt x="153270" y="28495"/>
                </a:lnTo>
                <a:lnTo>
                  <a:pt x="135091" y="23298"/>
                </a:lnTo>
                <a:lnTo>
                  <a:pt x="115602" y="18101"/>
                </a:lnTo>
                <a:lnTo>
                  <a:pt x="96114" y="10215"/>
                </a:lnTo>
                <a:lnTo>
                  <a:pt x="76644" y="5018"/>
                </a:lnTo>
                <a:lnTo>
                  <a:pt x="57156" y="1254"/>
                </a:lnTo>
                <a:lnTo>
                  <a:pt x="37667" y="0"/>
                </a:lnTo>
                <a:close/>
              </a:path>
              <a:path w="230504" h="168910">
                <a:moveTo>
                  <a:pt x="219498" y="16846"/>
                </a:moveTo>
                <a:lnTo>
                  <a:pt x="211717" y="21864"/>
                </a:lnTo>
                <a:lnTo>
                  <a:pt x="203918" y="24553"/>
                </a:lnTo>
                <a:lnTo>
                  <a:pt x="196119" y="27062"/>
                </a:lnTo>
                <a:lnTo>
                  <a:pt x="188338" y="29750"/>
                </a:lnTo>
                <a:lnTo>
                  <a:pt x="179248" y="31004"/>
                </a:lnTo>
                <a:lnTo>
                  <a:pt x="211148" y="31004"/>
                </a:lnTo>
                <a:lnTo>
                  <a:pt x="219498" y="16846"/>
                </a:lnTo>
                <a:close/>
              </a:path>
            </a:pathLst>
          </a:custGeom>
          <a:solidFill>
            <a:srgbClr val="AED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9009" y="3118619"/>
            <a:ext cx="541655" cy="0"/>
          </a:xfrm>
          <a:custGeom>
            <a:avLst/>
            <a:gdLst/>
            <a:ahLst/>
            <a:cxnLst/>
            <a:rect l="l" t="t" r="r" b="b"/>
            <a:pathLst>
              <a:path w="541654">
                <a:moveTo>
                  <a:pt x="0" y="0"/>
                </a:moveTo>
                <a:lnTo>
                  <a:pt x="541637" y="0"/>
                </a:lnTo>
              </a:path>
            </a:pathLst>
          </a:custGeom>
          <a:ln w="16826">
            <a:solidFill>
              <a:srgbClr val="AED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88884" y="1847166"/>
            <a:ext cx="2095500" cy="1144905"/>
          </a:xfrm>
          <a:custGeom>
            <a:avLst/>
            <a:gdLst/>
            <a:ahLst/>
            <a:cxnLst/>
            <a:rect l="l" t="t" r="r" b="b"/>
            <a:pathLst>
              <a:path w="2095500" h="1144905">
                <a:moveTo>
                  <a:pt x="908224" y="1075763"/>
                </a:moveTo>
                <a:lnTo>
                  <a:pt x="254566" y="1075763"/>
                </a:lnTo>
                <a:lnTo>
                  <a:pt x="720832" y="1082233"/>
                </a:lnTo>
                <a:lnTo>
                  <a:pt x="723432" y="1095190"/>
                </a:lnTo>
                <a:lnTo>
                  <a:pt x="750719" y="1134081"/>
                </a:lnTo>
                <a:lnTo>
                  <a:pt x="784478" y="1144440"/>
                </a:lnTo>
                <a:lnTo>
                  <a:pt x="797476" y="1143149"/>
                </a:lnTo>
                <a:lnTo>
                  <a:pt x="837726" y="1117234"/>
                </a:lnTo>
                <a:lnTo>
                  <a:pt x="852015" y="1080942"/>
                </a:lnTo>
                <a:lnTo>
                  <a:pt x="907280" y="1080942"/>
                </a:lnTo>
                <a:lnTo>
                  <a:pt x="908224" y="1075763"/>
                </a:lnTo>
                <a:close/>
              </a:path>
              <a:path w="2095500" h="1144905">
                <a:moveTo>
                  <a:pt x="946839" y="1088721"/>
                </a:moveTo>
                <a:lnTo>
                  <a:pt x="946839" y="1127593"/>
                </a:lnTo>
                <a:lnTo>
                  <a:pt x="1976723" y="1118525"/>
                </a:lnTo>
                <a:lnTo>
                  <a:pt x="1982837" y="1092610"/>
                </a:lnTo>
                <a:lnTo>
                  <a:pt x="1114380" y="1092610"/>
                </a:lnTo>
                <a:lnTo>
                  <a:pt x="946839" y="1088721"/>
                </a:lnTo>
                <a:close/>
              </a:path>
              <a:path w="2095500" h="1144905">
                <a:moveTo>
                  <a:pt x="2095051" y="611782"/>
                </a:moveTo>
                <a:lnTo>
                  <a:pt x="1953416" y="611782"/>
                </a:lnTo>
                <a:lnTo>
                  <a:pt x="1953416" y="635117"/>
                </a:lnTo>
                <a:lnTo>
                  <a:pt x="116893" y="635117"/>
                </a:lnTo>
                <a:lnTo>
                  <a:pt x="140272" y="668810"/>
                </a:lnTo>
                <a:lnTo>
                  <a:pt x="170141" y="668810"/>
                </a:lnTo>
                <a:lnTo>
                  <a:pt x="170141" y="738795"/>
                </a:lnTo>
                <a:lnTo>
                  <a:pt x="0" y="740085"/>
                </a:lnTo>
                <a:lnTo>
                  <a:pt x="0" y="741394"/>
                </a:lnTo>
                <a:lnTo>
                  <a:pt x="189629" y="1106858"/>
                </a:lnTo>
                <a:lnTo>
                  <a:pt x="190920" y="1101678"/>
                </a:lnTo>
                <a:lnTo>
                  <a:pt x="193520" y="1096499"/>
                </a:lnTo>
                <a:lnTo>
                  <a:pt x="194810" y="1090011"/>
                </a:lnTo>
                <a:lnTo>
                  <a:pt x="194810" y="1077053"/>
                </a:lnTo>
                <a:lnTo>
                  <a:pt x="207809" y="1077053"/>
                </a:lnTo>
                <a:lnTo>
                  <a:pt x="207809" y="1075763"/>
                </a:lnTo>
                <a:lnTo>
                  <a:pt x="908224" y="1075763"/>
                </a:lnTo>
                <a:lnTo>
                  <a:pt x="909171" y="1070566"/>
                </a:lnTo>
                <a:lnTo>
                  <a:pt x="909171" y="1055027"/>
                </a:lnTo>
                <a:lnTo>
                  <a:pt x="907862" y="1040761"/>
                </a:lnTo>
                <a:lnTo>
                  <a:pt x="1995069" y="1040761"/>
                </a:lnTo>
                <a:lnTo>
                  <a:pt x="2095051" y="616980"/>
                </a:lnTo>
                <a:lnTo>
                  <a:pt x="2095051" y="611782"/>
                </a:lnTo>
                <a:close/>
              </a:path>
              <a:path w="2095500" h="1144905">
                <a:moveTo>
                  <a:pt x="907280" y="1080942"/>
                </a:moveTo>
                <a:lnTo>
                  <a:pt x="852015" y="1080942"/>
                </a:lnTo>
                <a:lnTo>
                  <a:pt x="859814" y="1082233"/>
                </a:lnTo>
                <a:lnTo>
                  <a:pt x="865013" y="1083523"/>
                </a:lnTo>
                <a:lnTo>
                  <a:pt x="868904" y="1083523"/>
                </a:lnTo>
                <a:lnTo>
                  <a:pt x="868904" y="1093900"/>
                </a:lnTo>
                <a:lnTo>
                  <a:pt x="874103" y="1095190"/>
                </a:lnTo>
                <a:lnTo>
                  <a:pt x="884483" y="1096499"/>
                </a:lnTo>
                <a:lnTo>
                  <a:pt x="896173" y="1097789"/>
                </a:lnTo>
                <a:lnTo>
                  <a:pt x="903972" y="1093900"/>
                </a:lnTo>
                <a:lnTo>
                  <a:pt x="906571" y="1084831"/>
                </a:lnTo>
                <a:lnTo>
                  <a:pt x="907280" y="1080942"/>
                </a:lnTo>
                <a:close/>
              </a:path>
              <a:path w="2095500" h="1144905">
                <a:moveTo>
                  <a:pt x="1995069" y="1040761"/>
                </a:moveTo>
                <a:lnTo>
                  <a:pt x="1114380" y="1040761"/>
                </a:lnTo>
                <a:lnTo>
                  <a:pt x="1114380" y="1092610"/>
                </a:lnTo>
                <a:lnTo>
                  <a:pt x="1982837" y="1092610"/>
                </a:lnTo>
                <a:lnTo>
                  <a:pt x="1995069" y="1040761"/>
                </a:lnTo>
                <a:close/>
              </a:path>
              <a:path w="2095500" h="1144905">
                <a:moveTo>
                  <a:pt x="1072822" y="496455"/>
                </a:moveTo>
                <a:lnTo>
                  <a:pt x="1072822" y="528840"/>
                </a:lnTo>
                <a:lnTo>
                  <a:pt x="1081912" y="528840"/>
                </a:lnTo>
                <a:lnTo>
                  <a:pt x="1081912" y="565132"/>
                </a:lnTo>
                <a:lnTo>
                  <a:pt x="1066332" y="565132"/>
                </a:lnTo>
                <a:lnTo>
                  <a:pt x="1066332" y="576799"/>
                </a:lnTo>
                <a:lnTo>
                  <a:pt x="1081912" y="576799"/>
                </a:lnTo>
                <a:lnTo>
                  <a:pt x="1081912" y="635117"/>
                </a:lnTo>
                <a:lnTo>
                  <a:pt x="1848175" y="635117"/>
                </a:lnTo>
                <a:lnTo>
                  <a:pt x="1848175" y="517190"/>
                </a:lnTo>
                <a:lnTo>
                  <a:pt x="1826123" y="517190"/>
                </a:lnTo>
                <a:lnTo>
                  <a:pt x="1859829" y="515882"/>
                </a:lnTo>
                <a:lnTo>
                  <a:pt x="1826123" y="514592"/>
                </a:lnTo>
                <a:lnTo>
                  <a:pt x="1850865" y="514592"/>
                </a:lnTo>
                <a:lnTo>
                  <a:pt x="1830938" y="497745"/>
                </a:lnTo>
                <a:lnTo>
                  <a:pt x="1115689" y="497745"/>
                </a:lnTo>
                <a:lnTo>
                  <a:pt x="1072822" y="496455"/>
                </a:lnTo>
                <a:close/>
              </a:path>
              <a:path w="2095500" h="1144905">
                <a:moveTo>
                  <a:pt x="1122179" y="0"/>
                </a:moveTo>
                <a:lnTo>
                  <a:pt x="1111781" y="2688"/>
                </a:lnTo>
                <a:lnTo>
                  <a:pt x="1102691" y="7885"/>
                </a:lnTo>
                <a:lnTo>
                  <a:pt x="1096201" y="16846"/>
                </a:lnTo>
                <a:lnTo>
                  <a:pt x="1093601" y="28675"/>
                </a:lnTo>
                <a:lnTo>
                  <a:pt x="1094892" y="37636"/>
                </a:lnTo>
                <a:lnTo>
                  <a:pt x="1100091" y="45521"/>
                </a:lnTo>
                <a:lnTo>
                  <a:pt x="1107890" y="51973"/>
                </a:lnTo>
                <a:lnTo>
                  <a:pt x="1115689" y="55737"/>
                </a:lnTo>
                <a:lnTo>
                  <a:pt x="1115689" y="497745"/>
                </a:lnTo>
                <a:lnTo>
                  <a:pt x="1132560" y="497745"/>
                </a:lnTo>
                <a:lnTo>
                  <a:pt x="1132560" y="54482"/>
                </a:lnTo>
                <a:lnTo>
                  <a:pt x="1145558" y="44087"/>
                </a:lnTo>
                <a:lnTo>
                  <a:pt x="1148158" y="36381"/>
                </a:lnTo>
                <a:lnTo>
                  <a:pt x="1149449" y="28675"/>
                </a:lnTo>
                <a:lnTo>
                  <a:pt x="1146849" y="16846"/>
                </a:lnTo>
                <a:lnTo>
                  <a:pt x="1141650" y="7885"/>
                </a:lnTo>
                <a:lnTo>
                  <a:pt x="1132560" y="2688"/>
                </a:lnTo>
                <a:lnTo>
                  <a:pt x="1122179" y="0"/>
                </a:lnTo>
                <a:close/>
              </a:path>
              <a:path w="2095500" h="1144905">
                <a:moveTo>
                  <a:pt x="1258543" y="399246"/>
                </a:moveTo>
                <a:lnTo>
                  <a:pt x="1137759" y="497745"/>
                </a:lnTo>
                <a:lnTo>
                  <a:pt x="1830938" y="497745"/>
                </a:lnTo>
                <a:lnTo>
                  <a:pt x="1806411" y="477009"/>
                </a:lnTo>
                <a:lnTo>
                  <a:pt x="1372855" y="477009"/>
                </a:lnTo>
                <a:lnTo>
                  <a:pt x="1258543" y="399246"/>
                </a:lnTo>
                <a:close/>
              </a:path>
              <a:path w="2095500" h="1144905">
                <a:moveTo>
                  <a:pt x="1488440" y="397956"/>
                </a:moveTo>
                <a:lnTo>
                  <a:pt x="1372855" y="477009"/>
                </a:lnTo>
                <a:lnTo>
                  <a:pt x="1806411" y="477009"/>
                </a:lnTo>
                <a:lnTo>
                  <a:pt x="1803337" y="474411"/>
                </a:lnTo>
                <a:lnTo>
                  <a:pt x="1602734" y="474411"/>
                </a:lnTo>
                <a:lnTo>
                  <a:pt x="1488440" y="397956"/>
                </a:lnTo>
                <a:close/>
              </a:path>
              <a:path w="2095500" h="1144905">
                <a:moveTo>
                  <a:pt x="1714429" y="399246"/>
                </a:moveTo>
                <a:lnTo>
                  <a:pt x="1602734" y="474411"/>
                </a:lnTo>
                <a:lnTo>
                  <a:pt x="1803337" y="474411"/>
                </a:lnTo>
                <a:lnTo>
                  <a:pt x="1714429" y="399246"/>
                </a:lnTo>
                <a:close/>
              </a:path>
            </a:pathLst>
          </a:custGeom>
          <a:solidFill>
            <a:srgbClr val="AED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27848" y="2241233"/>
            <a:ext cx="2105660" cy="695960"/>
          </a:xfrm>
          <a:custGeom>
            <a:avLst/>
            <a:gdLst/>
            <a:ahLst/>
            <a:cxnLst/>
            <a:rect l="l" t="t" r="r" b="b"/>
            <a:pathLst>
              <a:path w="2105659" h="695960">
                <a:moveTo>
                  <a:pt x="1068932" y="5179"/>
                </a:moveTo>
                <a:lnTo>
                  <a:pt x="975417" y="98498"/>
                </a:lnTo>
                <a:lnTo>
                  <a:pt x="901390" y="98498"/>
                </a:lnTo>
                <a:lnTo>
                  <a:pt x="901390" y="229382"/>
                </a:lnTo>
                <a:lnTo>
                  <a:pt x="0" y="229382"/>
                </a:lnTo>
                <a:lnTo>
                  <a:pt x="0" y="605223"/>
                </a:lnTo>
                <a:lnTo>
                  <a:pt x="932550" y="605223"/>
                </a:lnTo>
                <a:lnTo>
                  <a:pt x="932550" y="689456"/>
                </a:lnTo>
                <a:lnTo>
                  <a:pt x="2105431" y="695944"/>
                </a:lnTo>
                <a:lnTo>
                  <a:pt x="2105431" y="234562"/>
                </a:lnTo>
                <a:lnTo>
                  <a:pt x="1644311" y="229382"/>
                </a:lnTo>
                <a:lnTo>
                  <a:pt x="1644311" y="88122"/>
                </a:lnTo>
                <a:lnTo>
                  <a:pt x="1638125" y="82942"/>
                </a:lnTo>
                <a:lnTo>
                  <a:pt x="1184535" y="82942"/>
                </a:lnTo>
                <a:lnTo>
                  <a:pt x="1068932" y="5179"/>
                </a:lnTo>
                <a:close/>
              </a:path>
              <a:path w="2105659" h="695960">
                <a:moveTo>
                  <a:pt x="1304028" y="0"/>
                </a:moveTo>
                <a:lnTo>
                  <a:pt x="1184535" y="82942"/>
                </a:lnTo>
                <a:lnTo>
                  <a:pt x="1419613" y="82942"/>
                </a:lnTo>
                <a:lnTo>
                  <a:pt x="1304028" y="0"/>
                </a:lnTo>
                <a:close/>
              </a:path>
              <a:path w="2105659" h="695960">
                <a:moveTo>
                  <a:pt x="1539070" y="0"/>
                </a:moveTo>
                <a:lnTo>
                  <a:pt x="1419613" y="82942"/>
                </a:lnTo>
                <a:lnTo>
                  <a:pt x="1638125" y="82942"/>
                </a:lnTo>
                <a:lnTo>
                  <a:pt x="1539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35704" y="2346202"/>
            <a:ext cx="0" cy="578485"/>
          </a:xfrm>
          <a:custGeom>
            <a:avLst/>
            <a:gdLst/>
            <a:ahLst/>
            <a:cxnLst/>
            <a:rect l="l" t="t" r="r" b="b"/>
            <a:pathLst>
              <a:path h="578485">
                <a:moveTo>
                  <a:pt x="0" y="0"/>
                </a:moveTo>
                <a:lnTo>
                  <a:pt x="0" y="578017"/>
                </a:lnTo>
              </a:path>
            </a:pathLst>
          </a:custGeom>
          <a:ln w="40233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12354" y="2233455"/>
            <a:ext cx="647065" cy="137795"/>
          </a:xfrm>
          <a:custGeom>
            <a:avLst/>
            <a:gdLst/>
            <a:ahLst/>
            <a:cxnLst/>
            <a:rect l="l" t="t" r="r" b="b"/>
            <a:pathLst>
              <a:path w="647065" h="137794">
                <a:moveTo>
                  <a:pt x="97423" y="11667"/>
                </a:moveTo>
                <a:lnTo>
                  <a:pt x="0" y="89412"/>
                </a:lnTo>
                <a:lnTo>
                  <a:pt x="11689" y="137371"/>
                </a:lnTo>
                <a:lnTo>
                  <a:pt x="196119" y="121815"/>
                </a:lnTo>
                <a:lnTo>
                  <a:pt x="636676" y="121815"/>
                </a:lnTo>
                <a:lnTo>
                  <a:pt x="646895" y="97190"/>
                </a:lnTo>
                <a:lnTo>
                  <a:pt x="638645" y="89412"/>
                </a:lnTo>
                <a:lnTo>
                  <a:pt x="427307" y="89412"/>
                </a:lnTo>
                <a:lnTo>
                  <a:pt x="422865" y="85541"/>
                </a:lnTo>
                <a:lnTo>
                  <a:pt x="203918" y="85541"/>
                </a:lnTo>
                <a:lnTo>
                  <a:pt x="97423" y="11667"/>
                </a:lnTo>
                <a:close/>
              </a:path>
              <a:path w="647065" h="137794">
                <a:moveTo>
                  <a:pt x="636676" y="121815"/>
                </a:moveTo>
                <a:lnTo>
                  <a:pt x="196119" y="121815"/>
                </a:lnTo>
                <a:lnTo>
                  <a:pt x="635062" y="125704"/>
                </a:lnTo>
                <a:lnTo>
                  <a:pt x="636676" y="121815"/>
                </a:lnTo>
                <a:close/>
              </a:path>
              <a:path w="647065" h="137794">
                <a:moveTo>
                  <a:pt x="552053" y="7778"/>
                </a:moveTo>
                <a:lnTo>
                  <a:pt x="427307" y="89412"/>
                </a:lnTo>
                <a:lnTo>
                  <a:pt x="638645" y="89412"/>
                </a:lnTo>
                <a:lnTo>
                  <a:pt x="552053" y="7778"/>
                </a:lnTo>
                <a:close/>
              </a:path>
              <a:path w="647065" h="137794">
                <a:moveTo>
                  <a:pt x="324702" y="0"/>
                </a:moveTo>
                <a:lnTo>
                  <a:pt x="203918" y="85541"/>
                </a:lnTo>
                <a:lnTo>
                  <a:pt x="422865" y="85541"/>
                </a:lnTo>
                <a:lnTo>
                  <a:pt x="324702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70796" y="2334533"/>
            <a:ext cx="680720" cy="79375"/>
          </a:xfrm>
          <a:custGeom>
            <a:avLst/>
            <a:gdLst/>
            <a:ahLst/>
            <a:cxnLst/>
            <a:rect l="l" t="t" r="r" b="b"/>
            <a:pathLst>
              <a:path w="680720" h="79375">
                <a:moveTo>
                  <a:pt x="0" y="79055"/>
                </a:moveTo>
                <a:lnTo>
                  <a:pt x="680583" y="79055"/>
                </a:lnTo>
                <a:lnTo>
                  <a:pt x="680583" y="0"/>
                </a:lnTo>
                <a:lnTo>
                  <a:pt x="0" y="0"/>
                </a:lnTo>
                <a:lnTo>
                  <a:pt x="0" y="79055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68196" y="2333900"/>
            <a:ext cx="691515" cy="29845"/>
          </a:xfrm>
          <a:custGeom>
            <a:avLst/>
            <a:gdLst/>
            <a:ahLst/>
            <a:cxnLst/>
            <a:rect l="l" t="t" r="r" b="b"/>
            <a:pathLst>
              <a:path w="691515" h="29844">
                <a:moveTo>
                  <a:pt x="0" y="29783"/>
                </a:moveTo>
                <a:lnTo>
                  <a:pt x="691053" y="29783"/>
                </a:lnTo>
                <a:lnTo>
                  <a:pt x="691053" y="0"/>
                </a:lnTo>
                <a:lnTo>
                  <a:pt x="0" y="0"/>
                </a:lnTo>
                <a:lnTo>
                  <a:pt x="0" y="29783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68196" y="2573004"/>
            <a:ext cx="381000" cy="266065"/>
          </a:xfrm>
          <a:custGeom>
            <a:avLst/>
            <a:gdLst/>
            <a:ahLst/>
            <a:cxnLst/>
            <a:rect l="l" t="t" r="r" b="b"/>
            <a:pathLst>
              <a:path w="381000" h="266064">
                <a:moveTo>
                  <a:pt x="380550" y="0"/>
                </a:moveTo>
                <a:lnTo>
                  <a:pt x="0" y="0"/>
                </a:lnTo>
                <a:lnTo>
                  <a:pt x="0" y="265674"/>
                </a:lnTo>
                <a:lnTo>
                  <a:pt x="232496" y="257896"/>
                </a:lnTo>
                <a:lnTo>
                  <a:pt x="38055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27848" y="2507564"/>
            <a:ext cx="932815" cy="0"/>
          </a:xfrm>
          <a:custGeom>
            <a:avLst/>
            <a:gdLst/>
            <a:ahLst/>
            <a:cxnLst/>
            <a:rect l="l" t="t" r="r" b="b"/>
            <a:pathLst>
              <a:path w="932815">
                <a:moveTo>
                  <a:pt x="0" y="0"/>
                </a:moveTo>
                <a:lnTo>
                  <a:pt x="932550" y="0"/>
                </a:lnTo>
              </a:path>
            </a:pathLst>
          </a:custGeom>
          <a:ln w="54404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92955" y="2480987"/>
            <a:ext cx="435609" cy="63500"/>
          </a:xfrm>
          <a:custGeom>
            <a:avLst/>
            <a:gdLst/>
            <a:ahLst/>
            <a:cxnLst/>
            <a:rect l="l" t="t" r="r" b="b"/>
            <a:pathLst>
              <a:path w="435609" h="63500">
                <a:moveTo>
                  <a:pt x="0" y="63502"/>
                </a:moveTo>
                <a:lnTo>
                  <a:pt x="435106" y="63502"/>
                </a:lnTo>
                <a:lnTo>
                  <a:pt x="435106" y="0"/>
                </a:lnTo>
                <a:lnTo>
                  <a:pt x="0" y="0"/>
                </a:lnTo>
                <a:lnTo>
                  <a:pt x="0" y="63502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3962" y="2561337"/>
            <a:ext cx="130175" cy="196215"/>
          </a:xfrm>
          <a:custGeom>
            <a:avLst/>
            <a:gdLst/>
            <a:ahLst/>
            <a:cxnLst/>
            <a:rect l="l" t="t" r="r" b="b"/>
            <a:pathLst>
              <a:path w="130175" h="196214">
                <a:moveTo>
                  <a:pt x="0" y="195689"/>
                </a:moveTo>
                <a:lnTo>
                  <a:pt x="129881" y="195689"/>
                </a:lnTo>
                <a:lnTo>
                  <a:pt x="129881" y="0"/>
                </a:lnTo>
                <a:lnTo>
                  <a:pt x="0" y="0"/>
                </a:lnTo>
                <a:lnTo>
                  <a:pt x="0" y="195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35680" y="2561337"/>
            <a:ext cx="131445" cy="196215"/>
          </a:xfrm>
          <a:custGeom>
            <a:avLst/>
            <a:gdLst/>
            <a:ahLst/>
            <a:cxnLst/>
            <a:rect l="l" t="t" r="r" b="b"/>
            <a:pathLst>
              <a:path w="131445" h="196214">
                <a:moveTo>
                  <a:pt x="0" y="195689"/>
                </a:moveTo>
                <a:lnTo>
                  <a:pt x="131180" y="195689"/>
                </a:lnTo>
                <a:lnTo>
                  <a:pt x="131180" y="0"/>
                </a:lnTo>
                <a:lnTo>
                  <a:pt x="0" y="0"/>
                </a:lnTo>
                <a:lnTo>
                  <a:pt x="0" y="195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31799" y="2561337"/>
            <a:ext cx="130175" cy="196215"/>
          </a:xfrm>
          <a:custGeom>
            <a:avLst/>
            <a:gdLst/>
            <a:ahLst/>
            <a:cxnLst/>
            <a:rect l="l" t="t" r="r" b="b"/>
            <a:pathLst>
              <a:path w="130175" h="196214">
                <a:moveTo>
                  <a:pt x="0" y="195689"/>
                </a:moveTo>
                <a:lnTo>
                  <a:pt x="129881" y="195689"/>
                </a:lnTo>
                <a:lnTo>
                  <a:pt x="129881" y="0"/>
                </a:lnTo>
                <a:lnTo>
                  <a:pt x="0" y="0"/>
                </a:lnTo>
                <a:lnTo>
                  <a:pt x="0" y="195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26610" y="2561337"/>
            <a:ext cx="131445" cy="196215"/>
          </a:xfrm>
          <a:custGeom>
            <a:avLst/>
            <a:gdLst/>
            <a:ahLst/>
            <a:cxnLst/>
            <a:rect l="l" t="t" r="r" b="b"/>
            <a:pathLst>
              <a:path w="131445" h="196214">
                <a:moveTo>
                  <a:pt x="0" y="195689"/>
                </a:moveTo>
                <a:lnTo>
                  <a:pt x="131180" y="195689"/>
                </a:lnTo>
                <a:lnTo>
                  <a:pt x="131180" y="0"/>
                </a:lnTo>
                <a:lnTo>
                  <a:pt x="0" y="0"/>
                </a:lnTo>
                <a:lnTo>
                  <a:pt x="0" y="195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60546" y="2561337"/>
            <a:ext cx="130175" cy="196215"/>
          </a:xfrm>
          <a:custGeom>
            <a:avLst/>
            <a:gdLst/>
            <a:ahLst/>
            <a:cxnLst/>
            <a:rect l="l" t="t" r="r" b="b"/>
            <a:pathLst>
              <a:path w="130175" h="196214">
                <a:moveTo>
                  <a:pt x="0" y="195689"/>
                </a:moveTo>
                <a:lnTo>
                  <a:pt x="129881" y="195689"/>
                </a:lnTo>
                <a:lnTo>
                  <a:pt x="129881" y="0"/>
                </a:lnTo>
                <a:lnTo>
                  <a:pt x="0" y="0"/>
                </a:lnTo>
                <a:lnTo>
                  <a:pt x="0" y="195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41086" y="2561337"/>
            <a:ext cx="130175" cy="196215"/>
          </a:xfrm>
          <a:custGeom>
            <a:avLst/>
            <a:gdLst/>
            <a:ahLst/>
            <a:cxnLst/>
            <a:rect l="l" t="t" r="r" b="b"/>
            <a:pathLst>
              <a:path w="130175" h="196214">
                <a:moveTo>
                  <a:pt x="0" y="195689"/>
                </a:moveTo>
                <a:lnTo>
                  <a:pt x="129881" y="195689"/>
                </a:lnTo>
                <a:lnTo>
                  <a:pt x="129881" y="0"/>
                </a:lnTo>
                <a:lnTo>
                  <a:pt x="0" y="0"/>
                </a:lnTo>
                <a:lnTo>
                  <a:pt x="0" y="195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02012" y="2561337"/>
            <a:ext cx="178435" cy="196215"/>
          </a:xfrm>
          <a:custGeom>
            <a:avLst/>
            <a:gdLst/>
            <a:ahLst/>
            <a:cxnLst/>
            <a:rect l="l" t="t" r="r" b="b"/>
            <a:pathLst>
              <a:path w="178434" h="196214">
                <a:moveTo>
                  <a:pt x="0" y="195689"/>
                </a:moveTo>
                <a:lnTo>
                  <a:pt x="177938" y="195689"/>
                </a:lnTo>
                <a:lnTo>
                  <a:pt x="177938" y="0"/>
                </a:lnTo>
                <a:lnTo>
                  <a:pt x="0" y="0"/>
                </a:lnTo>
                <a:lnTo>
                  <a:pt x="0" y="195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78572" y="2545780"/>
            <a:ext cx="500380" cy="40640"/>
          </a:xfrm>
          <a:custGeom>
            <a:avLst/>
            <a:gdLst/>
            <a:ahLst/>
            <a:cxnLst/>
            <a:rect l="l" t="t" r="r" b="b"/>
            <a:pathLst>
              <a:path w="500379" h="40639">
                <a:moveTo>
                  <a:pt x="500061" y="0"/>
                </a:moveTo>
                <a:lnTo>
                  <a:pt x="0" y="0"/>
                </a:lnTo>
                <a:lnTo>
                  <a:pt x="27287" y="40180"/>
                </a:lnTo>
                <a:lnTo>
                  <a:pt x="468883" y="40180"/>
                </a:lnTo>
                <a:lnTo>
                  <a:pt x="500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20148" y="2316398"/>
            <a:ext cx="787400" cy="33020"/>
          </a:xfrm>
          <a:custGeom>
            <a:avLst/>
            <a:gdLst/>
            <a:ahLst/>
            <a:cxnLst/>
            <a:rect l="l" t="t" r="r" b="b"/>
            <a:pathLst>
              <a:path w="787400" h="33019">
                <a:moveTo>
                  <a:pt x="0" y="0"/>
                </a:moveTo>
                <a:lnTo>
                  <a:pt x="0" y="32402"/>
                </a:lnTo>
                <a:lnTo>
                  <a:pt x="787150" y="194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74832" y="2337133"/>
            <a:ext cx="0" cy="588645"/>
          </a:xfrm>
          <a:custGeom>
            <a:avLst/>
            <a:gdLst/>
            <a:ahLst/>
            <a:cxnLst/>
            <a:rect l="l" t="t" r="r" b="b"/>
            <a:pathLst>
              <a:path h="588644">
                <a:moveTo>
                  <a:pt x="0" y="0"/>
                </a:moveTo>
                <a:lnTo>
                  <a:pt x="0" y="588376"/>
                </a:lnTo>
              </a:path>
            </a:pathLst>
          </a:custGeom>
          <a:ln w="42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4219" y="2456368"/>
            <a:ext cx="1007110" cy="33020"/>
          </a:xfrm>
          <a:custGeom>
            <a:avLst/>
            <a:gdLst/>
            <a:ahLst/>
            <a:cxnLst/>
            <a:rect l="l" t="t" r="r" b="b"/>
            <a:pathLst>
              <a:path w="1007109" h="33019">
                <a:moveTo>
                  <a:pt x="1006576" y="0"/>
                </a:moveTo>
                <a:lnTo>
                  <a:pt x="0" y="0"/>
                </a:lnTo>
                <a:lnTo>
                  <a:pt x="23378" y="32402"/>
                </a:lnTo>
                <a:lnTo>
                  <a:pt x="1006576" y="32402"/>
                </a:lnTo>
                <a:lnTo>
                  <a:pt x="1006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35219" y="2480993"/>
            <a:ext cx="0" cy="44195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36"/>
                </a:lnTo>
              </a:path>
            </a:pathLst>
          </a:custGeom>
          <a:ln w="25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29805" y="2480993"/>
            <a:ext cx="0" cy="364490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0" y="364173"/>
                </a:lnTo>
              </a:path>
            </a:pathLst>
          </a:custGeom>
          <a:ln w="25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0311" y="2820541"/>
            <a:ext cx="1993900" cy="41910"/>
          </a:xfrm>
          <a:custGeom>
            <a:avLst/>
            <a:gdLst/>
            <a:ahLst/>
            <a:cxnLst/>
            <a:rect l="l" t="t" r="r" b="b"/>
            <a:pathLst>
              <a:path w="1993900" h="41910">
                <a:moveTo>
                  <a:pt x="1993683" y="0"/>
                </a:moveTo>
                <a:lnTo>
                  <a:pt x="0" y="0"/>
                </a:lnTo>
                <a:lnTo>
                  <a:pt x="0" y="41471"/>
                </a:lnTo>
                <a:lnTo>
                  <a:pt x="1956033" y="41471"/>
                </a:lnTo>
                <a:lnTo>
                  <a:pt x="199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1576" y="1882293"/>
            <a:ext cx="153670" cy="159385"/>
          </a:xfrm>
          <a:custGeom>
            <a:avLst/>
            <a:gdLst/>
            <a:ahLst/>
            <a:cxnLst/>
            <a:rect l="l" t="t" r="r" b="b"/>
            <a:pathLst>
              <a:path w="153670" h="159385">
                <a:moveTo>
                  <a:pt x="37667" y="0"/>
                </a:moveTo>
                <a:lnTo>
                  <a:pt x="18179" y="3763"/>
                </a:lnTo>
                <a:lnTo>
                  <a:pt x="0" y="12903"/>
                </a:lnTo>
                <a:lnTo>
                  <a:pt x="1308" y="45342"/>
                </a:lnTo>
                <a:lnTo>
                  <a:pt x="6490" y="125632"/>
                </a:lnTo>
                <a:lnTo>
                  <a:pt x="7798" y="159361"/>
                </a:lnTo>
                <a:lnTo>
                  <a:pt x="14289" y="154164"/>
                </a:lnTo>
                <a:lnTo>
                  <a:pt x="19488" y="148984"/>
                </a:lnTo>
                <a:lnTo>
                  <a:pt x="25978" y="146422"/>
                </a:lnTo>
                <a:lnTo>
                  <a:pt x="31177" y="143733"/>
                </a:lnTo>
                <a:lnTo>
                  <a:pt x="28578" y="119180"/>
                </a:lnTo>
                <a:lnTo>
                  <a:pt x="20779" y="62189"/>
                </a:lnTo>
                <a:lnTo>
                  <a:pt x="18179" y="38890"/>
                </a:lnTo>
                <a:lnTo>
                  <a:pt x="33777" y="28495"/>
                </a:lnTo>
                <a:lnTo>
                  <a:pt x="49357" y="22043"/>
                </a:lnTo>
                <a:lnTo>
                  <a:pt x="66245" y="20610"/>
                </a:lnTo>
                <a:lnTo>
                  <a:pt x="125002" y="20610"/>
                </a:lnTo>
                <a:lnTo>
                  <a:pt x="115602" y="18101"/>
                </a:lnTo>
                <a:lnTo>
                  <a:pt x="76626" y="5197"/>
                </a:lnTo>
                <a:lnTo>
                  <a:pt x="57156" y="1254"/>
                </a:lnTo>
                <a:lnTo>
                  <a:pt x="37667" y="0"/>
                </a:lnTo>
                <a:close/>
              </a:path>
              <a:path w="153670" h="159385">
                <a:moveTo>
                  <a:pt x="125002" y="20610"/>
                </a:moveTo>
                <a:lnTo>
                  <a:pt x="66245" y="20610"/>
                </a:lnTo>
                <a:lnTo>
                  <a:pt x="101313" y="23298"/>
                </a:lnTo>
                <a:lnTo>
                  <a:pt x="118202" y="27241"/>
                </a:lnTo>
                <a:lnTo>
                  <a:pt x="136381" y="28495"/>
                </a:lnTo>
                <a:lnTo>
                  <a:pt x="153270" y="28495"/>
                </a:lnTo>
                <a:lnTo>
                  <a:pt x="135073" y="23298"/>
                </a:lnTo>
                <a:lnTo>
                  <a:pt x="125002" y="20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59112" y="1900394"/>
            <a:ext cx="162560" cy="151765"/>
          </a:xfrm>
          <a:custGeom>
            <a:avLst/>
            <a:gdLst/>
            <a:ahLst/>
            <a:cxnLst/>
            <a:rect l="l" t="t" r="r" b="b"/>
            <a:pathLst>
              <a:path w="162559" h="151764">
                <a:moveTo>
                  <a:pt x="35068" y="115417"/>
                </a:moveTo>
                <a:lnTo>
                  <a:pt x="16888" y="115417"/>
                </a:lnTo>
                <a:lnTo>
                  <a:pt x="0" y="119180"/>
                </a:lnTo>
                <a:lnTo>
                  <a:pt x="19488" y="121869"/>
                </a:lnTo>
                <a:lnTo>
                  <a:pt x="38976" y="127066"/>
                </a:lnTo>
                <a:lnTo>
                  <a:pt x="59755" y="134772"/>
                </a:lnTo>
                <a:lnTo>
                  <a:pt x="101313" y="147730"/>
                </a:lnTo>
                <a:lnTo>
                  <a:pt x="122092" y="151619"/>
                </a:lnTo>
                <a:lnTo>
                  <a:pt x="142872" y="151619"/>
                </a:lnTo>
                <a:lnTo>
                  <a:pt x="162360" y="146440"/>
                </a:lnTo>
                <a:lnTo>
                  <a:pt x="161051" y="130883"/>
                </a:lnTo>
                <a:lnTo>
                  <a:pt x="159194" y="124378"/>
                </a:lnTo>
                <a:lnTo>
                  <a:pt x="107803" y="124378"/>
                </a:lnTo>
                <a:lnTo>
                  <a:pt x="89624" y="123123"/>
                </a:lnTo>
                <a:lnTo>
                  <a:pt x="35068" y="115417"/>
                </a:lnTo>
                <a:close/>
              </a:path>
              <a:path w="162559" h="151764">
                <a:moveTo>
                  <a:pt x="151961" y="0"/>
                </a:moveTo>
                <a:lnTo>
                  <a:pt x="144180" y="3942"/>
                </a:lnTo>
                <a:lnTo>
                  <a:pt x="136381" y="7706"/>
                </a:lnTo>
                <a:lnTo>
                  <a:pt x="128583" y="10394"/>
                </a:lnTo>
                <a:lnTo>
                  <a:pt x="120802" y="11649"/>
                </a:lnTo>
                <a:lnTo>
                  <a:pt x="122092" y="36202"/>
                </a:lnTo>
                <a:lnTo>
                  <a:pt x="128583" y="64877"/>
                </a:lnTo>
                <a:lnTo>
                  <a:pt x="137672" y="91939"/>
                </a:lnTo>
                <a:lnTo>
                  <a:pt x="142872" y="113983"/>
                </a:lnTo>
                <a:lnTo>
                  <a:pt x="125983" y="121869"/>
                </a:lnTo>
                <a:lnTo>
                  <a:pt x="107803" y="124378"/>
                </a:lnTo>
                <a:lnTo>
                  <a:pt x="159194" y="124378"/>
                </a:lnTo>
                <a:lnTo>
                  <a:pt x="145471" y="72583"/>
                </a:lnTo>
                <a:lnTo>
                  <a:pt x="140272" y="32438"/>
                </a:lnTo>
                <a:lnTo>
                  <a:pt x="142872" y="14158"/>
                </a:lnTo>
                <a:lnTo>
                  <a:pt x="151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09755" y="1902903"/>
            <a:ext cx="192405" cy="123189"/>
          </a:xfrm>
          <a:custGeom>
            <a:avLst/>
            <a:gdLst/>
            <a:ahLst/>
            <a:cxnLst/>
            <a:rect l="l" t="t" r="r" b="b"/>
            <a:pathLst>
              <a:path w="192404" h="123189">
                <a:moveTo>
                  <a:pt x="48066" y="0"/>
                </a:moveTo>
                <a:lnTo>
                  <a:pt x="31177" y="1433"/>
                </a:lnTo>
                <a:lnTo>
                  <a:pt x="15597" y="7885"/>
                </a:lnTo>
                <a:lnTo>
                  <a:pt x="0" y="18280"/>
                </a:lnTo>
                <a:lnTo>
                  <a:pt x="2599" y="41578"/>
                </a:lnTo>
                <a:lnTo>
                  <a:pt x="10398" y="98570"/>
                </a:lnTo>
                <a:lnTo>
                  <a:pt x="12998" y="123123"/>
                </a:lnTo>
                <a:lnTo>
                  <a:pt x="22087" y="119360"/>
                </a:lnTo>
                <a:lnTo>
                  <a:pt x="31177" y="117926"/>
                </a:lnTo>
                <a:lnTo>
                  <a:pt x="40267" y="116671"/>
                </a:lnTo>
                <a:lnTo>
                  <a:pt x="49357" y="116671"/>
                </a:lnTo>
                <a:lnTo>
                  <a:pt x="66245" y="112908"/>
                </a:lnTo>
                <a:lnTo>
                  <a:pt x="189158" y="112908"/>
                </a:lnTo>
                <a:lnTo>
                  <a:pt x="192229" y="111474"/>
                </a:lnTo>
                <a:lnTo>
                  <a:pt x="187029" y="89430"/>
                </a:lnTo>
                <a:lnTo>
                  <a:pt x="177940" y="62368"/>
                </a:lnTo>
                <a:lnTo>
                  <a:pt x="171450" y="33693"/>
                </a:lnTo>
                <a:lnTo>
                  <a:pt x="170225" y="10394"/>
                </a:lnTo>
                <a:lnTo>
                  <a:pt x="153270" y="10394"/>
                </a:lnTo>
                <a:lnTo>
                  <a:pt x="135091" y="7885"/>
                </a:lnTo>
                <a:lnTo>
                  <a:pt x="118202" y="7885"/>
                </a:lnTo>
                <a:lnTo>
                  <a:pt x="100023" y="6631"/>
                </a:lnTo>
                <a:lnTo>
                  <a:pt x="83134" y="2688"/>
                </a:lnTo>
                <a:lnTo>
                  <a:pt x="48066" y="0"/>
                </a:lnTo>
                <a:close/>
              </a:path>
              <a:path w="192404" h="123189">
                <a:moveTo>
                  <a:pt x="189158" y="112908"/>
                </a:moveTo>
                <a:lnTo>
                  <a:pt x="84425" y="112908"/>
                </a:lnTo>
                <a:lnTo>
                  <a:pt x="138981" y="120614"/>
                </a:lnTo>
                <a:lnTo>
                  <a:pt x="157161" y="121869"/>
                </a:lnTo>
                <a:lnTo>
                  <a:pt x="175340" y="119360"/>
                </a:lnTo>
                <a:lnTo>
                  <a:pt x="189158" y="112908"/>
                </a:lnTo>
                <a:close/>
              </a:path>
              <a:path w="192404" h="123189">
                <a:moveTo>
                  <a:pt x="170159" y="9140"/>
                </a:moveTo>
                <a:lnTo>
                  <a:pt x="161051" y="10394"/>
                </a:lnTo>
                <a:lnTo>
                  <a:pt x="170225" y="10394"/>
                </a:lnTo>
                <a:lnTo>
                  <a:pt x="170159" y="9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92856" y="2908663"/>
            <a:ext cx="1363980" cy="40640"/>
          </a:xfrm>
          <a:custGeom>
            <a:avLst/>
            <a:gdLst/>
            <a:ahLst/>
            <a:cxnLst/>
            <a:rect l="l" t="t" r="r" b="b"/>
            <a:pathLst>
              <a:path w="1363979" h="40639">
                <a:moveTo>
                  <a:pt x="0" y="0"/>
                </a:moveTo>
                <a:lnTo>
                  <a:pt x="0" y="40180"/>
                </a:lnTo>
                <a:lnTo>
                  <a:pt x="1363730" y="272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09696" y="3030496"/>
            <a:ext cx="1269365" cy="0"/>
          </a:xfrm>
          <a:custGeom>
            <a:avLst/>
            <a:gdLst/>
            <a:ahLst/>
            <a:cxnLst/>
            <a:rect l="l" t="t" r="r" b="b"/>
            <a:pathLst>
              <a:path w="1269365">
                <a:moveTo>
                  <a:pt x="0" y="0"/>
                </a:moveTo>
                <a:lnTo>
                  <a:pt x="1268942" y="0"/>
                </a:lnTo>
              </a:path>
            </a:pathLst>
          </a:custGeom>
          <a:ln w="349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48741" y="3091398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583" y="0"/>
                </a:lnTo>
              </a:path>
            </a:pathLst>
          </a:custGeom>
          <a:ln w="16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75967" y="2591141"/>
            <a:ext cx="54610" cy="62230"/>
          </a:xfrm>
          <a:custGeom>
            <a:avLst/>
            <a:gdLst/>
            <a:ahLst/>
            <a:cxnLst/>
            <a:rect l="l" t="t" r="r" b="b"/>
            <a:pathLst>
              <a:path w="54609" h="62230">
                <a:moveTo>
                  <a:pt x="46757" y="0"/>
                </a:moveTo>
                <a:lnTo>
                  <a:pt x="0" y="7778"/>
                </a:lnTo>
                <a:lnTo>
                  <a:pt x="7798" y="62206"/>
                </a:lnTo>
                <a:lnTo>
                  <a:pt x="54556" y="54428"/>
                </a:lnTo>
                <a:lnTo>
                  <a:pt x="46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86543" y="2650767"/>
            <a:ext cx="54610" cy="60960"/>
          </a:xfrm>
          <a:custGeom>
            <a:avLst/>
            <a:gdLst/>
            <a:ahLst/>
            <a:cxnLst/>
            <a:rect l="l" t="t" r="r" b="b"/>
            <a:pathLst>
              <a:path w="54609" h="60960">
                <a:moveTo>
                  <a:pt x="7709" y="0"/>
                </a:moveTo>
                <a:lnTo>
                  <a:pt x="0" y="54428"/>
                </a:lnTo>
                <a:lnTo>
                  <a:pt x="46614" y="60898"/>
                </a:lnTo>
                <a:lnTo>
                  <a:pt x="54502" y="6469"/>
                </a:lnTo>
                <a:lnTo>
                  <a:pt x="7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94334" y="2597629"/>
            <a:ext cx="54610" cy="60960"/>
          </a:xfrm>
          <a:custGeom>
            <a:avLst/>
            <a:gdLst/>
            <a:ahLst/>
            <a:cxnLst/>
            <a:rect l="l" t="t" r="r" b="b"/>
            <a:pathLst>
              <a:path w="54609" h="60960">
                <a:moveTo>
                  <a:pt x="7709" y="0"/>
                </a:moveTo>
                <a:lnTo>
                  <a:pt x="0" y="54428"/>
                </a:lnTo>
                <a:lnTo>
                  <a:pt x="46614" y="60916"/>
                </a:lnTo>
                <a:lnTo>
                  <a:pt x="54502" y="6469"/>
                </a:lnTo>
                <a:lnTo>
                  <a:pt x="7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13640" y="2392218"/>
            <a:ext cx="755015" cy="0"/>
          </a:xfrm>
          <a:custGeom>
            <a:avLst/>
            <a:gdLst/>
            <a:ahLst/>
            <a:cxnLst/>
            <a:rect l="l" t="t" r="r" b="b"/>
            <a:pathLst>
              <a:path w="755015">
                <a:moveTo>
                  <a:pt x="0" y="0"/>
                </a:moveTo>
                <a:lnTo>
                  <a:pt x="754609" y="0"/>
                </a:lnTo>
              </a:path>
            </a:pathLst>
          </a:custGeom>
          <a:ln w="12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35646" y="2520519"/>
            <a:ext cx="862965" cy="0"/>
          </a:xfrm>
          <a:custGeom>
            <a:avLst/>
            <a:gdLst/>
            <a:ahLst/>
            <a:cxnLst/>
            <a:rect l="l" t="t" r="r" b="b"/>
            <a:pathLst>
              <a:path w="862965">
                <a:moveTo>
                  <a:pt x="0" y="0"/>
                </a:moveTo>
                <a:lnTo>
                  <a:pt x="862413" y="0"/>
                </a:lnTo>
              </a:path>
            </a:pathLst>
          </a:custGeom>
          <a:ln w="12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73414" y="2520521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>
                <a:moveTo>
                  <a:pt x="0" y="0"/>
                </a:moveTo>
                <a:lnTo>
                  <a:pt x="440305" y="0"/>
                </a:lnTo>
              </a:path>
            </a:pathLst>
          </a:custGeom>
          <a:ln w="12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68196" y="2217899"/>
            <a:ext cx="728980" cy="121920"/>
          </a:xfrm>
          <a:custGeom>
            <a:avLst/>
            <a:gdLst/>
            <a:ahLst/>
            <a:cxnLst/>
            <a:rect l="l" t="t" r="r" b="b"/>
            <a:pathLst>
              <a:path w="728979" h="121919">
                <a:moveTo>
                  <a:pt x="202445" y="45360"/>
                </a:moveTo>
                <a:lnTo>
                  <a:pt x="137672" y="45360"/>
                </a:lnTo>
                <a:lnTo>
                  <a:pt x="251966" y="121833"/>
                </a:lnTo>
                <a:lnTo>
                  <a:pt x="313802" y="79053"/>
                </a:lnTo>
                <a:lnTo>
                  <a:pt x="251966" y="79053"/>
                </a:lnTo>
                <a:lnTo>
                  <a:pt x="202445" y="45360"/>
                </a:lnTo>
                <a:close/>
              </a:path>
              <a:path w="728979" h="121919">
                <a:moveTo>
                  <a:pt x="429120" y="42761"/>
                </a:moveTo>
                <a:lnTo>
                  <a:pt x="366261" y="42761"/>
                </a:lnTo>
                <a:lnTo>
                  <a:pt x="480573" y="120524"/>
                </a:lnTo>
                <a:lnTo>
                  <a:pt x="544830" y="77763"/>
                </a:lnTo>
                <a:lnTo>
                  <a:pt x="480573" y="77763"/>
                </a:lnTo>
                <a:lnTo>
                  <a:pt x="429120" y="42761"/>
                </a:lnTo>
                <a:close/>
              </a:path>
              <a:path w="728979" h="121919">
                <a:moveTo>
                  <a:pt x="645170" y="45360"/>
                </a:moveTo>
                <a:lnTo>
                  <a:pt x="593522" y="45360"/>
                </a:lnTo>
                <a:lnTo>
                  <a:pt x="666312" y="117944"/>
                </a:lnTo>
                <a:lnTo>
                  <a:pt x="728703" y="116635"/>
                </a:lnTo>
                <a:lnTo>
                  <a:pt x="645170" y="45360"/>
                </a:lnTo>
                <a:close/>
              </a:path>
              <a:path w="728979" h="121919">
                <a:moveTo>
                  <a:pt x="137672" y="1290"/>
                </a:moveTo>
                <a:lnTo>
                  <a:pt x="0" y="114055"/>
                </a:lnTo>
                <a:lnTo>
                  <a:pt x="66245" y="111456"/>
                </a:lnTo>
                <a:lnTo>
                  <a:pt x="137672" y="45360"/>
                </a:lnTo>
                <a:lnTo>
                  <a:pt x="202445" y="45360"/>
                </a:lnTo>
                <a:lnTo>
                  <a:pt x="137672" y="1290"/>
                </a:lnTo>
                <a:close/>
              </a:path>
              <a:path w="728979" h="121919">
                <a:moveTo>
                  <a:pt x="366261" y="0"/>
                </a:moveTo>
                <a:lnTo>
                  <a:pt x="251966" y="79053"/>
                </a:lnTo>
                <a:lnTo>
                  <a:pt x="313802" y="79053"/>
                </a:lnTo>
                <a:lnTo>
                  <a:pt x="366261" y="42761"/>
                </a:lnTo>
                <a:lnTo>
                  <a:pt x="429120" y="42761"/>
                </a:lnTo>
                <a:lnTo>
                  <a:pt x="366261" y="0"/>
                </a:lnTo>
                <a:close/>
              </a:path>
              <a:path w="728979" h="121919">
                <a:moveTo>
                  <a:pt x="593522" y="1290"/>
                </a:moveTo>
                <a:lnTo>
                  <a:pt x="480573" y="77763"/>
                </a:lnTo>
                <a:lnTo>
                  <a:pt x="544830" y="77763"/>
                </a:lnTo>
                <a:lnTo>
                  <a:pt x="593522" y="45360"/>
                </a:lnTo>
                <a:lnTo>
                  <a:pt x="645170" y="45360"/>
                </a:lnTo>
                <a:lnTo>
                  <a:pt x="593522" y="1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40928" y="1821358"/>
            <a:ext cx="55880" cy="1108075"/>
          </a:xfrm>
          <a:custGeom>
            <a:avLst/>
            <a:gdLst/>
            <a:ahLst/>
            <a:cxnLst/>
            <a:rect l="l" t="t" r="r" b="b"/>
            <a:pathLst>
              <a:path w="55879" h="1108075">
                <a:moveTo>
                  <a:pt x="27269" y="0"/>
                </a:moveTo>
                <a:lnTo>
                  <a:pt x="16888" y="2509"/>
                </a:lnTo>
                <a:lnTo>
                  <a:pt x="7780" y="7706"/>
                </a:lnTo>
                <a:lnTo>
                  <a:pt x="2599" y="16846"/>
                </a:lnTo>
                <a:lnTo>
                  <a:pt x="0" y="27241"/>
                </a:lnTo>
                <a:lnTo>
                  <a:pt x="1290" y="37636"/>
                </a:lnTo>
                <a:lnTo>
                  <a:pt x="6490" y="45342"/>
                </a:lnTo>
                <a:lnTo>
                  <a:pt x="12980" y="50539"/>
                </a:lnTo>
                <a:lnTo>
                  <a:pt x="22069" y="54482"/>
                </a:lnTo>
                <a:lnTo>
                  <a:pt x="22069" y="1108040"/>
                </a:lnTo>
                <a:lnTo>
                  <a:pt x="37667" y="1108040"/>
                </a:lnTo>
                <a:lnTo>
                  <a:pt x="37667" y="53048"/>
                </a:lnTo>
                <a:lnTo>
                  <a:pt x="45448" y="49285"/>
                </a:lnTo>
                <a:lnTo>
                  <a:pt x="50647" y="42654"/>
                </a:lnTo>
                <a:lnTo>
                  <a:pt x="54538" y="34947"/>
                </a:lnTo>
                <a:lnTo>
                  <a:pt x="55847" y="27241"/>
                </a:lnTo>
                <a:lnTo>
                  <a:pt x="53247" y="16846"/>
                </a:lnTo>
                <a:lnTo>
                  <a:pt x="48048" y="7706"/>
                </a:lnTo>
                <a:lnTo>
                  <a:pt x="38958" y="2509"/>
                </a:lnTo>
                <a:lnTo>
                  <a:pt x="27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64449" y="2431743"/>
            <a:ext cx="544195" cy="57150"/>
          </a:xfrm>
          <a:custGeom>
            <a:avLst/>
            <a:gdLst/>
            <a:ahLst/>
            <a:cxnLst/>
            <a:rect l="l" t="t" r="r" b="b"/>
            <a:pathLst>
              <a:path w="544195" h="57150">
                <a:moveTo>
                  <a:pt x="544129" y="24624"/>
                </a:moveTo>
                <a:lnTo>
                  <a:pt x="0" y="24624"/>
                </a:lnTo>
                <a:lnTo>
                  <a:pt x="0" y="57027"/>
                </a:lnTo>
                <a:lnTo>
                  <a:pt x="516878" y="57027"/>
                </a:lnTo>
                <a:lnTo>
                  <a:pt x="544129" y="24624"/>
                </a:lnTo>
                <a:close/>
              </a:path>
              <a:path w="544195" h="57150">
                <a:moveTo>
                  <a:pt x="277891" y="0"/>
                </a:moveTo>
                <a:lnTo>
                  <a:pt x="136256" y="0"/>
                </a:lnTo>
                <a:lnTo>
                  <a:pt x="136256" y="24624"/>
                </a:lnTo>
                <a:lnTo>
                  <a:pt x="277891" y="24624"/>
                </a:lnTo>
                <a:lnTo>
                  <a:pt x="277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08344" y="2561337"/>
            <a:ext cx="1017269" cy="333375"/>
          </a:xfrm>
          <a:custGeom>
            <a:avLst/>
            <a:gdLst/>
            <a:ahLst/>
            <a:cxnLst/>
            <a:rect l="l" t="t" r="r" b="b"/>
            <a:pathLst>
              <a:path w="1017270" h="333375">
                <a:moveTo>
                  <a:pt x="28574" y="0"/>
                </a:moveTo>
                <a:lnTo>
                  <a:pt x="9091" y="38890"/>
                </a:lnTo>
                <a:lnTo>
                  <a:pt x="5195" y="97208"/>
                </a:lnTo>
                <a:lnTo>
                  <a:pt x="2597" y="274761"/>
                </a:lnTo>
                <a:lnTo>
                  <a:pt x="0" y="326591"/>
                </a:lnTo>
                <a:lnTo>
                  <a:pt x="1013084" y="333078"/>
                </a:lnTo>
                <a:lnTo>
                  <a:pt x="1016975" y="263093"/>
                </a:lnTo>
                <a:lnTo>
                  <a:pt x="1016975" y="196997"/>
                </a:lnTo>
                <a:lnTo>
                  <a:pt x="1009184" y="173663"/>
                </a:lnTo>
                <a:lnTo>
                  <a:pt x="865013" y="173663"/>
                </a:lnTo>
                <a:lnTo>
                  <a:pt x="865013" y="51848"/>
                </a:lnTo>
                <a:lnTo>
                  <a:pt x="858523" y="20735"/>
                </a:lnTo>
                <a:lnTo>
                  <a:pt x="848124" y="9068"/>
                </a:lnTo>
                <a:lnTo>
                  <a:pt x="28574" y="0"/>
                </a:lnTo>
                <a:close/>
              </a:path>
              <a:path w="1017270" h="333375">
                <a:moveTo>
                  <a:pt x="1007885" y="169774"/>
                </a:moveTo>
                <a:lnTo>
                  <a:pt x="865013" y="173663"/>
                </a:lnTo>
                <a:lnTo>
                  <a:pt x="1009184" y="173663"/>
                </a:lnTo>
                <a:lnTo>
                  <a:pt x="1007885" y="169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07120" y="2741488"/>
            <a:ext cx="1019810" cy="156845"/>
          </a:xfrm>
          <a:custGeom>
            <a:avLst/>
            <a:gdLst/>
            <a:ahLst/>
            <a:cxnLst/>
            <a:rect l="l" t="t" r="r" b="b"/>
            <a:pathLst>
              <a:path w="1019809" h="156844">
                <a:moveTo>
                  <a:pt x="938973" y="51830"/>
                </a:moveTo>
                <a:lnTo>
                  <a:pt x="900014" y="54428"/>
                </a:lnTo>
                <a:lnTo>
                  <a:pt x="879217" y="66096"/>
                </a:lnTo>
                <a:lnTo>
                  <a:pt x="861038" y="82942"/>
                </a:lnTo>
                <a:lnTo>
                  <a:pt x="837659" y="114037"/>
                </a:lnTo>
                <a:lnTo>
                  <a:pt x="0" y="114037"/>
                </a:lnTo>
                <a:lnTo>
                  <a:pt x="2521" y="156816"/>
                </a:lnTo>
                <a:lnTo>
                  <a:pt x="1009109" y="152927"/>
                </a:lnTo>
                <a:lnTo>
                  <a:pt x="1009109" y="114037"/>
                </a:lnTo>
                <a:lnTo>
                  <a:pt x="837659" y="114037"/>
                </a:lnTo>
                <a:lnTo>
                  <a:pt x="1009109" y="112746"/>
                </a:lnTo>
                <a:lnTo>
                  <a:pt x="1009109" y="111456"/>
                </a:lnTo>
                <a:lnTo>
                  <a:pt x="1016941" y="111456"/>
                </a:lnTo>
                <a:lnTo>
                  <a:pt x="1018115" y="66096"/>
                </a:lnTo>
                <a:lnTo>
                  <a:pt x="984421" y="66096"/>
                </a:lnTo>
                <a:lnTo>
                  <a:pt x="938973" y="51830"/>
                </a:lnTo>
                <a:close/>
              </a:path>
              <a:path w="1019809" h="156844">
                <a:moveTo>
                  <a:pt x="1016941" y="111456"/>
                </a:moveTo>
                <a:lnTo>
                  <a:pt x="1009109" y="111456"/>
                </a:lnTo>
                <a:lnTo>
                  <a:pt x="1016908" y="112746"/>
                </a:lnTo>
                <a:lnTo>
                  <a:pt x="1016941" y="111456"/>
                </a:lnTo>
                <a:close/>
              </a:path>
              <a:path w="1019809" h="156844">
                <a:moveTo>
                  <a:pt x="980531" y="0"/>
                </a:moveTo>
                <a:lnTo>
                  <a:pt x="984421" y="66096"/>
                </a:lnTo>
                <a:lnTo>
                  <a:pt x="1018115" y="66096"/>
                </a:lnTo>
                <a:lnTo>
                  <a:pt x="1019490" y="12957"/>
                </a:lnTo>
                <a:lnTo>
                  <a:pt x="980531" y="0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12240" y="2596338"/>
            <a:ext cx="62865" cy="268605"/>
          </a:xfrm>
          <a:custGeom>
            <a:avLst/>
            <a:gdLst/>
            <a:ahLst/>
            <a:cxnLst/>
            <a:rect l="l" t="t" r="r" b="b"/>
            <a:pathLst>
              <a:path w="62864" h="268605">
                <a:moveTo>
                  <a:pt x="55849" y="0"/>
                </a:moveTo>
                <a:lnTo>
                  <a:pt x="27274" y="0"/>
                </a:lnTo>
                <a:lnTo>
                  <a:pt x="12989" y="60898"/>
                </a:lnTo>
                <a:lnTo>
                  <a:pt x="0" y="266964"/>
                </a:lnTo>
                <a:lnTo>
                  <a:pt x="62342" y="268255"/>
                </a:lnTo>
                <a:lnTo>
                  <a:pt x="59746" y="266964"/>
                </a:lnTo>
                <a:lnTo>
                  <a:pt x="53251" y="263075"/>
                </a:lnTo>
                <a:lnTo>
                  <a:pt x="45459" y="257896"/>
                </a:lnTo>
                <a:lnTo>
                  <a:pt x="38963" y="250118"/>
                </a:lnTo>
                <a:lnTo>
                  <a:pt x="35068" y="241049"/>
                </a:lnTo>
                <a:lnTo>
                  <a:pt x="35068" y="220314"/>
                </a:lnTo>
                <a:lnTo>
                  <a:pt x="55849" y="0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08431" y="2775181"/>
            <a:ext cx="23495" cy="79375"/>
          </a:xfrm>
          <a:custGeom>
            <a:avLst/>
            <a:gdLst/>
            <a:ahLst/>
            <a:cxnLst/>
            <a:rect l="l" t="t" r="r" b="b"/>
            <a:pathLst>
              <a:path w="23495" h="79375">
                <a:moveTo>
                  <a:pt x="23378" y="0"/>
                </a:moveTo>
                <a:lnTo>
                  <a:pt x="5199" y="0"/>
                </a:lnTo>
                <a:lnTo>
                  <a:pt x="0" y="79053"/>
                </a:lnTo>
                <a:lnTo>
                  <a:pt x="23378" y="79053"/>
                </a:lnTo>
                <a:lnTo>
                  <a:pt x="23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91537" y="2562627"/>
            <a:ext cx="14604" cy="52069"/>
          </a:xfrm>
          <a:custGeom>
            <a:avLst/>
            <a:gdLst/>
            <a:ahLst/>
            <a:cxnLst/>
            <a:rect l="l" t="t" r="r" b="b"/>
            <a:pathLst>
              <a:path w="14604" h="52069">
                <a:moveTo>
                  <a:pt x="1308" y="0"/>
                </a:moveTo>
                <a:lnTo>
                  <a:pt x="0" y="51848"/>
                </a:lnTo>
                <a:lnTo>
                  <a:pt x="5199" y="49249"/>
                </a:lnTo>
                <a:lnTo>
                  <a:pt x="9089" y="44070"/>
                </a:lnTo>
                <a:lnTo>
                  <a:pt x="12998" y="36291"/>
                </a:lnTo>
                <a:lnTo>
                  <a:pt x="14289" y="25933"/>
                </a:lnTo>
                <a:lnTo>
                  <a:pt x="12998" y="15556"/>
                </a:lnTo>
                <a:lnTo>
                  <a:pt x="10398" y="7778"/>
                </a:lnTo>
                <a:lnTo>
                  <a:pt x="6490" y="2598"/>
                </a:lnTo>
                <a:lnTo>
                  <a:pt x="1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86264" y="2578183"/>
            <a:ext cx="14604" cy="52069"/>
          </a:xfrm>
          <a:custGeom>
            <a:avLst/>
            <a:gdLst/>
            <a:ahLst/>
            <a:cxnLst/>
            <a:rect l="l" t="t" r="r" b="b"/>
            <a:pathLst>
              <a:path w="14604" h="52069">
                <a:moveTo>
                  <a:pt x="14286" y="0"/>
                </a:moveTo>
                <a:lnTo>
                  <a:pt x="9091" y="2598"/>
                </a:lnTo>
                <a:lnTo>
                  <a:pt x="3896" y="7778"/>
                </a:lnTo>
                <a:lnTo>
                  <a:pt x="1298" y="15556"/>
                </a:lnTo>
                <a:lnTo>
                  <a:pt x="0" y="25915"/>
                </a:lnTo>
                <a:lnTo>
                  <a:pt x="1298" y="36291"/>
                </a:lnTo>
                <a:lnTo>
                  <a:pt x="3896" y="44070"/>
                </a:lnTo>
                <a:lnTo>
                  <a:pt x="7792" y="49249"/>
                </a:lnTo>
                <a:lnTo>
                  <a:pt x="12988" y="51848"/>
                </a:lnTo>
                <a:lnTo>
                  <a:pt x="14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73285" y="2679281"/>
            <a:ext cx="90170" cy="40640"/>
          </a:xfrm>
          <a:custGeom>
            <a:avLst/>
            <a:gdLst/>
            <a:ahLst/>
            <a:cxnLst/>
            <a:rect l="l" t="t" r="r" b="b"/>
            <a:pathLst>
              <a:path w="90170" h="40639">
                <a:moveTo>
                  <a:pt x="89619" y="0"/>
                </a:moveTo>
                <a:lnTo>
                  <a:pt x="1298" y="0"/>
                </a:lnTo>
                <a:lnTo>
                  <a:pt x="0" y="40163"/>
                </a:lnTo>
                <a:lnTo>
                  <a:pt x="89619" y="40163"/>
                </a:lnTo>
                <a:lnTo>
                  <a:pt x="89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74582" y="2630031"/>
            <a:ext cx="90170" cy="35560"/>
          </a:xfrm>
          <a:custGeom>
            <a:avLst/>
            <a:gdLst/>
            <a:ahLst/>
            <a:cxnLst/>
            <a:rect l="l" t="t" r="r" b="b"/>
            <a:pathLst>
              <a:path w="90170" h="35560">
                <a:moveTo>
                  <a:pt x="89619" y="0"/>
                </a:moveTo>
                <a:lnTo>
                  <a:pt x="0" y="0"/>
                </a:lnTo>
                <a:lnTo>
                  <a:pt x="0" y="34983"/>
                </a:lnTo>
                <a:lnTo>
                  <a:pt x="88321" y="34983"/>
                </a:lnTo>
                <a:lnTo>
                  <a:pt x="89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82394" y="2630031"/>
            <a:ext cx="90170" cy="35560"/>
          </a:xfrm>
          <a:custGeom>
            <a:avLst/>
            <a:gdLst/>
            <a:ahLst/>
            <a:cxnLst/>
            <a:rect l="l" t="t" r="r" b="b"/>
            <a:pathLst>
              <a:path w="90170" h="35560">
                <a:moveTo>
                  <a:pt x="89606" y="0"/>
                </a:moveTo>
                <a:lnTo>
                  <a:pt x="1290" y="0"/>
                </a:lnTo>
                <a:lnTo>
                  <a:pt x="0" y="34983"/>
                </a:lnTo>
                <a:lnTo>
                  <a:pt x="89606" y="34983"/>
                </a:lnTo>
                <a:lnTo>
                  <a:pt x="89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81085" y="2679281"/>
            <a:ext cx="91440" cy="40640"/>
          </a:xfrm>
          <a:custGeom>
            <a:avLst/>
            <a:gdLst/>
            <a:ahLst/>
            <a:cxnLst/>
            <a:rect l="l" t="t" r="r" b="b"/>
            <a:pathLst>
              <a:path w="91439" h="40639">
                <a:moveTo>
                  <a:pt x="90915" y="0"/>
                </a:moveTo>
                <a:lnTo>
                  <a:pt x="1308" y="0"/>
                </a:lnTo>
                <a:lnTo>
                  <a:pt x="0" y="40163"/>
                </a:lnTo>
                <a:lnTo>
                  <a:pt x="89624" y="40163"/>
                </a:lnTo>
                <a:lnTo>
                  <a:pt x="90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90180" y="2679281"/>
            <a:ext cx="90170" cy="40640"/>
          </a:xfrm>
          <a:custGeom>
            <a:avLst/>
            <a:gdLst/>
            <a:ahLst/>
            <a:cxnLst/>
            <a:rect l="l" t="t" r="r" b="b"/>
            <a:pathLst>
              <a:path w="90170" h="40639">
                <a:moveTo>
                  <a:pt x="89624" y="0"/>
                </a:moveTo>
                <a:lnTo>
                  <a:pt x="0" y="0"/>
                </a:lnTo>
                <a:lnTo>
                  <a:pt x="0" y="40163"/>
                </a:lnTo>
                <a:lnTo>
                  <a:pt x="88333" y="40163"/>
                </a:lnTo>
                <a:lnTo>
                  <a:pt x="8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90180" y="2630031"/>
            <a:ext cx="91440" cy="35560"/>
          </a:xfrm>
          <a:custGeom>
            <a:avLst/>
            <a:gdLst/>
            <a:ahLst/>
            <a:cxnLst/>
            <a:rect l="l" t="t" r="r" b="b"/>
            <a:pathLst>
              <a:path w="91439" h="35560">
                <a:moveTo>
                  <a:pt x="90933" y="0"/>
                </a:moveTo>
                <a:lnTo>
                  <a:pt x="1308" y="0"/>
                </a:lnTo>
                <a:lnTo>
                  <a:pt x="0" y="34983"/>
                </a:lnTo>
                <a:lnTo>
                  <a:pt x="89624" y="34983"/>
                </a:lnTo>
                <a:lnTo>
                  <a:pt x="909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97984" y="269935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19" y="0"/>
                </a:lnTo>
              </a:path>
            </a:pathLst>
          </a:custGeom>
          <a:ln w="41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99293" y="2630031"/>
            <a:ext cx="90170" cy="35560"/>
          </a:xfrm>
          <a:custGeom>
            <a:avLst/>
            <a:gdLst/>
            <a:ahLst/>
            <a:cxnLst/>
            <a:rect l="l" t="t" r="r" b="b"/>
            <a:pathLst>
              <a:path w="90170" h="35560">
                <a:moveTo>
                  <a:pt x="89606" y="0"/>
                </a:moveTo>
                <a:lnTo>
                  <a:pt x="0" y="0"/>
                </a:lnTo>
                <a:lnTo>
                  <a:pt x="0" y="34983"/>
                </a:lnTo>
                <a:lnTo>
                  <a:pt x="88315" y="34983"/>
                </a:lnTo>
                <a:lnTo>
                  <a:pt x="89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05788" y="2679281"/>
            <a:ext cx="91440" cy="40640"/>
          </a:xfrm>
          <a:custGeom>
            <a:avLst/>
            <a:gdLst/>
            <a:ahLst/>
            <a:cxnLst/>
            <a:rect l="l" t="t" r="r" b="b"/>
            <a:pathLst>
              <a:path w="91439" h="40639">
                <a:moveTo>
                  <a:pt x="90915" y="0"/>
                </a:moveTo>
                <a:lnTo>
                  <a:pt x="1308" y="0"/>
                </a:lnTo>
                <a:lnTo>
                  <a:pt x="0" y="40163"/>
                </a:lnTo>
                <a:lnTo>
                  <a:pt x="89624" y="40163"/>
                </a:lnTo>
                <a:lnTo>
                  <a:pt x="90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07096" y="2647519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>
                <a:moveTo>
                  <a:pt x="0" y="0"/>
                </a:moveTo>
                <a:lnTo>
                  <a:pt x="196114" y="0"/>
                </a:lnTo>
              </a:path>
            </a:pathLst>
          </a:custGeom>
          <a:ln w="36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12301" y="2679281"/>
            <a:ext cx="90170" cy="40640"/>
          </a:xfrm>
          <a:custGeom>
            <a:avLst/>
            <a:gdLst/>
            <a:ahLst/>
            <a:cxnLst/>
            <a:rect l="l" t="t" r="r" b="b"/>
            <a:pathLst>
              <a:path w="90170" h="40639">
                <a:moveTo>
                  <a:pt x="89606" y="0"/>
                </a:moveTo>
                <a:lnTo>
                  <a:pt x="1290" y="0"/>
                </a:lnTo>
                <a:lnTo>
                  <a:pt x="0" y="40163"/>
                </a:lnTo>
                <a:lnTo>
                  <a:pt x="89606" y="40163"/>
                </a:lnTo>
                <a:lnTo>
                  <a:pt x="89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73357" y="2630031"/>
            <a:ext cx="38100" cy="75565"/>
          </a:xfrm>
          <a:custGeom>
            <a:avLst/>
            <a:gdLst/>
            <a:ahLst/>
            <a:cxnLst/>
            <a:rect l="l" t="t" r="r" b="b"/>
            <a:pathLst>
              <a:path w="38100" h="75564">
                <a:moveTo>
                  <a:pt x="33777" y="0"/>
                </a:moveTo>
                <a:lnTo>
                  <a:pt x="28578" y="0"/>
                </a:lnTo>
                <a:lnTo>
                  <a:pt x="25978" y="1290"/>
                </a:lnTo>
                <a:lnTo>
                  <a:pt x="24669" y="3889"/>
                </a:lnTo>
                <a:lnTo>
                  <a:pt x="24669" y="6469"/>
                </a:lnTo>
                <a:lnTo>
                  <a:pt x="23378" y="18136"/>
                </a:lnTo>
                <a:lnTo>
                  <a:pt x="0" y="18136"/>
                </a:lnTo>
                <a:lnTo>
                  <a:pt x="0" y="25915"/>
                </a:lnTo>
                <a:lnTo>
                  <a:pt x="23378" y="25915"/>
                </a:lnTo>
                <a:lnTo>
                  <a:pt x="23378" y="40163"/>
                </a:lnTo>
                <a:lnTo>
                  <a:pt x="0" y="40163"/>
                </a:lnTo>
                <a:lnTo>
                  <a:pt x="0" y="47941"/>
                </a:lnTo>
                <a:lnTo>
                  <a:pt x="23378" y="47941"/>
                </a:lnTo>
                <a:lnTo>
                  <a:pt x="22087" y="67386"/>
                </a:lnTo>
                <a:lnTo>
                  <a:pt x="24669" y="72565"/>
                </a:lnTo>
                <a:lnTo>
                  <a:pt x="29868" y="75164"/>
                </a:lnTo>
                <a:lnTo>
                  <a:pt x="32468" y="73874"/>
                </a:lnTo>
                <a:lnTo>
                  <a:pt x="36358" y="69985"/>
                </a:lnTo>
                <a:lnTo>
                  <a:pt x="36358" y="67386"/>
                </a:lnTo>
                <a:lnTo>
                  <a:pt x="37667" y="6469"/>
                </a:lnTo>
                <a:lnTo>
                  <a:pt x="37667" y="3889"/>
                </a:lnTo>
                <a:lnTo>
                  <a:pt x="36358" y="1290"/>
                </a:lnTo>
                <a:lnTo>
                  <a:pt x="33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42180" y="2784250"/>
            <a:ext cx="162560" cy="73025"/>
          </a:xfrm>
          <a:custGeom>
            <a:avLst/>
            <a:gdLst/>
            <a:ahLst/>
            <a:cxnLst/>
            <a:rect l="l" t="t" r="r" b="b"/>
            <a:pathLst>
              <a:path w="162559" h="73025">
                <a:moveTo>
                  <a:pt x="110403" y="0"/>
                </a:moveTo>
                <a:lnTo>
                  <a:pt x="96114" y="0"/>
                </a:lnTo>
                <a:lnTo>
                  <a:pt x="81825" y="1290"/>
                </a:lnTo>
                <a:lnTo>
                  <a:pt x="44157" y="16846"/>
                </a:lnTo>
                <a:lnTo>
                  <a:pt x="14289" y="45360"/>
                </a:lnTo>
                <a:lnTo>
                  <a:pt x="0" y="72583"/>
                </a:lnTo>
                <a:lnTo>
                  <a:pt x="3908" y="64805"/>
                </a:lnTo>
                <a:lnTo>
                  <a:pt x="19488" y="45360"/>
                </a:lnTo>
                <a:lnTo>
                  <a:pt x="62355" y="19445"/>
                </a:lnTo>
                <a:lnTo>
                  <a:pt x="92224" y="14247"/>
                </a:lnTo>
                <a:lnTo>
                  <a:pt x="150670" y="14247"/>
                </a:lnTo>
                <a:lnTo>
                  <a:pt x="137672" y="7778"/>
                </a:lnTo>
                <a:lnTo>
                  <a:pt x="124692" y="2598"/>
                </a:lnTo>
                <a:lnTo>
                  <a:pt x="110403" y="0"/>
                </a:lnTo>
                <a:close/>
              </a:path>
              <a:path w="162559" h="73025">
                <a:moveTo>
                  <a:pt x="150670" y="14247"/>
                </a:moveTo>
                <a:lnTo>
                  <a:pt x="92224" y="14247"/>
                </a:lnTo>
                <a:lnTo>
                  <a:pt x="107803" y="15556"/>
                </a:lnTo>
                <a:lnTo>
                  <a:pt x="122092" y="18136"/>
                </a:lnTo>
                <a:lnTo>
                  <a:pt x="136381" y="24624"/>
                </a:lnTo>
                <a:lnTo>
                  <a:pt x="150670" y="32402"/>
                </a:lnTo>
                <a:lnTo>
                  <a:pt x="162360" y="41471"/>
                </a:lnTo>
                <a:lnTo>
                  <a:pt x="162360" y="22026"/>
                </a:lnTo>
                <a:lnTo>
                  <a:pt x="150670" y="14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00584" y="2825721"/>
            <a:ext cx="598805" cy="139065"/>
          </a:xfrm>
          <a:custGeom>
            <a:avLst/>
            <a:gdLst/>
            <a:ahLst/>
            <a:cxnLst/>
            <a:rect l="l" t="t" r="r" b="b"/>
            <a:pathLst>
              <a:path w="598804" h="139064">
                <a:moveTo>
                  <a:pt x="533820" y="0"/>
                </a:moveTo>
                <a:lnTo>
                  <a:pt x="497443" y="11667"/>
                </a:lnTo>
                <a:lnTo>
                  <a:pt x="471483" y="46650"/>
                </a:lnTo>
                <a:lnTo>
                  <a:pt x="467574" y="62206"/>
                </a:lnTo>
                <a:lnTo>
                  <a:pt x="0" y="71275"/>
                </a:lnTo>
                <a:lnTo>
                  <a:pt x="466284" y="77763"/>
                </a:lnTo>
                <a:lnTo>
                  <a:pt x="468883" y="90720"/>
                </a:lnTo>
                <a:lnTo>
                  <a:pt x="472774" y="102387"/>
                </a:lnTo>
                <a:lnTo>
                  <a:pt x="507842" y="133482"/>
                </a:lnTo>
                <a:lnTo>
                  <a:pt x="531221" y="138679"/>
                </a:lnTo>
                <a:lnTo>
                  <a:pt x="544201" y="137371"/>
                </a:lnTo>
                <a:lnTo>
                  <a:pt x="579269" y="119234"/>
                </a:lnTo>
                <a:lnTo>
                  <a:pt x="597466" y="84233"/>
                </a:lnTo>
                <a:lnTo>
                  <a:pt x="598757" y="69985"/>
                </a:lnTo>
                <a:lnTo>
                  <a:pt x="597466" y="50539"/>
                </a:lnTo>
                <a:lnTo>
                  <a:pt x="564998" y="9068"/>
                </a:lnTo>
                <a:lnTo>
                  <a:pt x="542910" y="1290"/>
                </a:lnTo>
                <a:lnTo>
                  <a:pt x="53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33021" y="2599574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686" y="0"/>
                </a:lnTo>
              </a:path>
            </a:pathLst>
          </a:custGeom>
          <a:ln w="5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74582" y="2740177"/>
            <a:ext cx="39370" cy="13335"/>
          </a:xfrm>
          <a:custGeom>
            <a:avLst/>
            <a:gdLst/>
            <a:ahLst/>
            <a:cxnLst/>
            <a:rect l="l" t="t" r="r" b="b"/>
            <a:pathLst>
              <a:path w="39370" h="13335">
                <a:moveTo>
                  <a:pt x="0" y="6479"/>
                </a:moveTo>
                <a:lnTo>
                  <a:pt x="38963" y="6479"/>
                </a:lnTo>
              </a:path>
            </a:pathLst>
          </a:custGeom>
          <a:ln w="14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39514" y="2790728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8103" y="0"/>
                </a:lnTo>
              </a:path>
            </a:pathLst>
          </a:custGeom>
          <a:ln w="16808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70714" y="2860068"/>
            <a:ext cx="476884" cy="0"/>
          </a:xfrm>
          <a:custGeom>
            <a:avLst/>
            <a:gdLst/>
            <a:ahLst/>
            <a:cxnLst/>
            <a:rect l="l" t="t" r="r" b="b"/>
            <a:pathLst>
              <a:path w="476885">
                <a:moveTo>
                  <a:pt x="0" y="0"/>
                </a:moveTo>
                <a:lnTo>
                  <a:pt x="476664" y="0"/>
                </a:lnTo>
              </a:path>
            </a:pathLst>
          </a:custGeom>
          <a:ln w="15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36919" y="2780360"/>
            <a:ext cx="664210" cy="0"/>
          </a:xfrm>
          <a:custGeom>
            <a:avLst/>
            <a:gdLst/>
            <a:ahLst/>
            <a:cxnLst/>
            <a:rect l="l" t="t" r="r" b="b"/>
            <a:pathLst>
              <a:path w="664210">
                <a:moveTo>
                  <a:pt x="0" y="0"/>
                </a:moveTo>
                <a:lnTo>
                  <a:pt x="663698" y="0"/>
                </a:lnTo>
              </a:path>
            </a:pathLst>
          </a:custGeom>
          <a:ln w="16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03865" y="2620963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314"/>
                </a:lnTo>
              </a:path>
            </a:pathLst>
          </a:custGeom>
          <a:ln w="415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51926" y="2620963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314"/>
                </a:lnTo>
              </a:path>
            </a:pathLst>
          </a:custGeom>
          <a:ln w="415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08353" y="2553558"/>
            <a:ext cx="948690" cy="365760"/>
          </a:xfrm>
          <a:custGeom>
            <a:avLst/>
            <a:gdLst/>
            <a:ahLst/>
            <a:cxnLst/>
            <a:rect l="l" t="t" r="r" b="b"/>
            <a:pathLst>
              <a:path w="948690" h="365760">
                <a:moveTo>
                  <a:pt x="744225" y="0"/>
                </a:moveTo>
                <a:lnTo>
                  <a:pt x="0" y="7778"/>
                </a:lnTo>
                <a:lnTo>
                  <a:pt x="735136" y="27223"/>
                </a:lnTo>
                <a:lnTo>
                  <a:pt x="745516" y="31112"/>
                </a:lnTo>
                <a:lnTo>
                  <a:pt x="754606" y="40180"/>
                </a:lnTo>
                <a:lnTo>
                  <a:pt x="759805" y="51848"/>
                </a:lnTo>
                <a:lnTo>
                  <a:pt x="761114" y="64805"/>
                </a:lnTo>
                <a:lnTo>
                  <a:pt x="761114" y="69985"/>
                </a:lnTo>
                <a:lnTo>
                  <a:pt x="742917" y="69985"/>
                </a:lnTo>
                <a:lnTo>
                  <a:pt x="742917" y="165885"/>
                </a:lnTo>
                <a:lnTo>
                  <a:pt x="753315" y="165885"/>
                </a:lnTo>
                <a:lnTo>
                  <a:pt x="752024" y="186620"/>
                </a:lnTo>
                <a:lnTo>
                  <a:pt x="879298" y="193108"/>
                </a:lnTo>
                <a:lnTo>
                  <a:pt x="889697" y="195707"/>
                </a:lnTo>
                <a:lnTo>
                  <a:pt x="898787" y="203467"/>
                </a:lnTo>
                <a:lnTo>
                  <a:pt x="903986" y="212554"/>
                </a:lnTo>
                <a:lnTo>
                  <a:pt x="905277" y="222912"/>
                </a:lnTo>
                <a:lnTo>
                  <a:pt x="903986" y="233289"/>
                </a:lnTo>
                <a:lnTo>
                  <a:pt x="909167" y="235870"/>
                </a:lnTo>
                <a:lnTo>
                  <a:pt x="911767" y="242358"/>
                </a:lnTo>
                <a:lnTo>
                  <a:pt x="914367" y="250136"/>
                </a:lnTo>
                <a:lnTo>
                  <a:pt x="915675" y="259204"/>
                </a:lnTo>
                <a:lnTo>
                  <a:pt x="914367" y="268273"/>
                </a:lnTo>
                <a:lnTo>
                  <a:pt x="911767" y="276051"/>
                </a:lnTo>
                <a:lnTo>
                  <a:pt x="906568" y="282539"/>
                </a:lnTo>
                <a:lnTo>
                  <a:pt x="901386" y="285119"/>
                </a:lnTo>
                <a:lnTo>
                  <a:pt x="900078" y="327881"/>
                </a:lnTo>
                <a:lnTo>
                  <a:pt x="885789" y="327881"/>
                </a:lnTo>
                <a:lnTo>
                  <a:pt x="885789" y="348635"/>
                </a:lnTo>
                <a:lnTo>
                  <a:pt x="896187" y="348635"/>
                </a:lnTo>
                <a:lnTo>
                  <a:pt x="902677" y="349925"/>
                </a:lnTo>
                <a:lnTo>
                  <a:pt x="905277" y="351215"/>
                </a:lnTo>
                <a:lnTo>
                  <a:pt x="907877" y="351215"/>
                </a:lnTo>
                <a:lnTo>
                  <a:pt x="907877" y="361592"/>
                </a:lnTo>
                <a:lnTo>
                  <a:pt x="913076" y="362883"/>
                </a:lnTo>
                <a:lnTo>
                  <a:pt x="933855" y="365481"/>
                </a:lnTo>
                <a:lnTo>
                  <a:pt x="941636" y="361592"/>
                </a:lnTo>
                <a:lnTo>
                  <a:pt x="945544" y="349925"/>
                </a:lnTo>
                <a:lnTo>
                  <a:pt x="948144" y="330480"/>
                </a:lnTo>
                <a:lnTo>
                  <a:pt x="948144" y="312343"/>
                </a:lnTo>
                <a:lnTo>
                  <a:pt x="945544" y="300676"/>
                </a:lnTo>
                <a:lnTo>
                  <a:pt x="941636" y="295496"/>
                </a:lnTo>
                <a:lnTo>
                  <a:pt x="936455" y="292898"/>
                </a:lnTo>
                <a:lnTo>
                  <a:pt x="931255" y="291607"/>
                </a:lnTo>
                <a:lnTo>
                  <a:pt x="929946" y="291607"/>
                </a:lnTo>
                <a:lnTo>
                  <a:pt x="932546" y="195707"/>
                </a:lnTo>
                <a:lnTo>
                  <a:pt x="929946" y="184040"/>
                </a:lnTo>
                <a:lnTo>
                  <a:pt x="924765" y="173663"/>
                </a:lnTo>
                <a:lnTo>
                  <a:pt x="915675" y="167193"/>
                </a:lnTo>
                <a:lnTo>
                  <a:pt x="903986" y="164594"/>
                </a:lnTo>
                <a:lnTo>
                  <a:pt x="770204" y="164594"/>
                </a:lnTo>
                <a:lnTo>
                  <a:pt x="772803" y="37582"/>
                </a:lnTo>
                <a:lnTo>
                  <a:pt x="770204" y="24624"/>
                </a:lnTo>
                <a:lnTo>
                  <a:pt x="765004" y="11667"/>
                </a:lnTo>
                <a:lnTo>
                  <a:pt x="755915" y="3889"/>
                </a:lnTo>
                <a:lnTo>
                  <a:pt x="744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81068" y="2560046"/>
            <a:ext cx="374650" cy="410845"/>
          </a:xfrm>
          <a:custGeom>
            <a:avLst/>
            <a:gdLst/>
            <a:ahLst/>
            <a:cxnLst/>
            <a:rect l="l" t="t" r="r" b="b"/>
            <a:pathLst>
              <a:path w="374650" h="410844">
                <a:moveTo>
                  <a:pt x="373893" y="335659"/>
                </a:moveTo>
                <a:lnTo>
                  <a:pt x="228594" y="335659"/>
                </a:lnTo>
                <a:lnTo>
                  <a:pt x="228594" y="338258"/>
                </a:lnTo>
                <a:lnTo>
                  <a:pt x="227285" y="340839"/>
                </a:lnTo>
                <a:lnTo>
                  <a:pt x="237684" y="381020"/>
                </a:lnTo>
                <a:lnTo>
                  <a:pt x="279242" y="409533"/>
                </a:lnTo>
                <a:lnTo>
                  <a:pt x="292240" y="410824"/>
                </a:lnTo>
                <a:lnTo>
                  <a:pt x="305220" y="409533"/>
                </a:lnTo>
                <a:lnTo>
                  <a:pt x="340288" y="391378"/>
                </a:lnTo>
                <a:lnTo>
                  <a:pt x="358468" y="357685"/>
                </a:lnTo>
                <a:lnTo>
                  <a:pt x="359777" y="343437"/>
                </a:lnTo>
                <a:lnTo>
                  <a:pt x="359777" y="336950"/>
                </a:lnTo>
                <a:lnTo>
                  <a:pt x="374066" y="336950"/>
                </a:lnTo>
                <a:lnTo>
                  <a:pt x="373893" y="335659"/>
                </a:lnTo>
                <a:close/>
              </a:path>
              <a:path w="374650" h="410844">
                <a:moveTo>
                  <a:pt x="63641" y="0"/>
                </a:moveTo>
                <a:lnTo>
                  <a:pt x="59745" y="0"/>
                </a:lnTo>
                <a:lnTo>
                  <a:pt x="48056" y="2580"/>
                </a:lnTo>
                <a:lnTo>
                  <a:pt x="38964" y="9068"/>
                </a:lnTo>
                <a:lnTo>
                  <a:pt x="32471" y="18136"/>
                </a:lnTo>
                <a:lnTo>
                  <a:pt x="29873" y="31094"/>
                </a:lnTo>
                <a:lnTo>
                  <a:pt x="27275" y="173663"/>
                </a:lnTo>
                <a:lnTo>
                  <a:pt x="22079" y="177552"/>
                </a:lnTo>
                <a:lnTo>
                  <a:pt x="19482" y="182731"/>
                </a:lnTo>
                <a:lnTo>
                  <a:pt x="16884" y="190510"/>
                </a:lnTo>
                <a:lnTo>
                  <a:pt x="15585" y="198288"/>
                </a:lnTo>
                <a:lnTo>
                  <a:pt x="16884" y="207356"/>
                </a:lnTo>
                <a:lnTo>
                  <a:pt x="18183" y="213826"/>
                </a:lnTo>
                <a:lnTo>
                  <a:pt x="22079" y="220314"/>
                </a:lnTo>
                <a:lnTo>
                  <a:pt x="25975" y="222912"/>
                </a:lnTo>
                <a:lnTo>
                  <a:pt x="24677" y="276051"/>
                </a:lnTo>
                <a:lnTo>
                  <a:pt x="1298" y="276051"/>
                </a:lnTo>
                <a:lnTo>
                  <a:pt x="0" y="352506"/>
                </a:lnTo>
                <a:lnTo>
                  <a:pt x="48056" y="351215"/>
                </a:lnTo>
                <a:lnTo>
                  <a:pt x="48056" y="340839"/>
                </a:lnTo>
                <a:lnTo>
                  <a:pt x="227285" y="336950"/>
                </a:lnTo>
                <a:lnTo>
                  <a:pt x="228594" y="335659"/>
                </a:lnTo>
                <a:lnTo>
                  <a:pt x="373893" y="335659"/>
                </a:lnTo>
                <a:lnTo>
                  <a:pt x="371466" y="317522"/>
                </a:lnTo>
                <a:lnTo>
                  <a:pt x="370466" y="314924"/>
                </a:lnTo>
                <a:lnTo>
                  <a:pt x="64941" y="314924"/>
                </a:lnTo>
                <a:lnTo>
                  <a:pt x="54550" y="312325"/>
                </a:lnTo>
                <a:lnTo>
                  <a:pt x="45458" y="305855"/>
                </a:lnTo>
                <a:lnTo>
                  <a:pt x="40262" y="296787"/>
                </a:lnTo>
                <a:lnTo>
                  <a:pt x="38964" y="285119"/>
                </a:lnTo>
                <a:lnTo>
                  <a:pt x="48056" y="167175"/>
                </a:lnTo>
                <a:lnTo>
                  <a:pt x="51952" y="167175"/>
                </a:lnTo>
                <a:lnTo>
                  <a:pt x="57147" y="165885"/>
                </a:lnTo>
                <a:lnTo>
                  <a:pt x="62343" y="160705"/>
                </a:lnTo>
                <a:lnTo>
                  <a:pt x="63641" y="155508"/>
                </a:lnTo>
                <a:lnTo>
                  <a:pt x="63641" y="80343"/>
                </a:lnTo>
                <a:lnTo>
                  <a:pt x="62343" y="76454"/>
                </a:lnTo>
                <a:lnTo>
                  <a:pt x="61043" y="73874"/>
                </a:lnTo>
                <a:lnTo>
                  <a:pt x="58445" y="71275"/>
                </a:lnTo>
                <a:lnTo>
                  <a:pt x="54550" y="69985"/>
                </a:lnTo>
                <a:lnTo>
                  <a:pt x="59745" y="12957"/>
                </a:lnTo>
                <a:lnTo>
                  <a:pt x="59745" y="9068"/>
                </a:lnTo>
                <a:lnTo>
                  <a:pt x="61043" y="6469"/>
                </a:lnTo>
                <a:lnTo>
                  <a:pt x="62343" y="2580"/>
                </a:lnTo>
                <a:lnTo>
                  <a:pt x="63641" y="0"/>
                </a:lnTo>
                <a:close/>
              </a:path>
              <a:path w="374650" h="410844">
                <a:moveTo>
                  <a:pt x="292240" y="254007"/>
                </a:moveTo>
                <a:lnTo>
                  <a:pt x="254572" y="264384"/>
                </a:lnTo>
                <a:lnTo>
                  <a:pt x="225994" y="290299"/>
                </a:lnTo>
                <a:lnTo>
                  <a:pt x="214305" y="313633"/>
                </a:lnTo>
                <a:lnTo>
                  <a:pt x="64941" y="314924"/>
                </a:lnTo>
                <a:lnTo>
                  <a:pt x="370466" y="314924"/>
                </a:lnTo>
                <a:lnTo>
                  <a:pt x="364976" y="300658"/>
                </a:lnTo>
                <a:lnTo>
                  <a:pt x="333798" y="265674"/>
                </a:lnTo>
                <a:lnTo>
                  <a:pt x="306529" y="255315"/>
                </a:lnTo>
                <a:lnTo>
                  <a:pt x="292240" y="25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46022" y="2872371"/>
            <a:ext cx="57150" cy="55880"/>
          </a:xfrm>
          <a:custGeom>
            <a:avLst/>
            <a:gdLst/>
            <a:ahLst/>
            <a:cxnLst/>
            <a:rect l="l" t="t" r="r" b="b"/>
            <a:pathLst>
              <a:path w="57150" h="55880">
                <a:moveTo>
                  <a:pt x="28578" y="0"/>
                </a:moveTo>
                <a:lnTo>
                  <a:pt x="18197" y="2598"/>
                </a:lnTo>
                <a:lnTo>
                  <a:pt x="9089" y="7778"/>
                </a:lnTo>
                <a:lnTo>
                  <a:pt x="2599" y="16846"/>
                </a:lnTo>
                <a:lnTo>
                  <a:pt x="0" y="27223"/>
                </a:lnTo>
                <a:lnTo>
                  <a:pt x="2599" y="37582"/>
                </a:lnTo>
                <a:lnTo>
                  <a:pt x="9089" y="46668"/>
                </a:lnTo>
                <a:lnTo>
                  <a:pt x="18197" y="53138"/>
                </a:lnTo>
                <a:lnTo>
                  <a:pt x="28578" y="55737"/>
                </a:lnTo>
                <a:lnTo>
                  <a:pt x="40267" y="53138"/>
                </a:lnTo>
                <a:lnTo>
                  <a:pt x="49357" y="46668"/>
                </a:lnTo>
                <a:lnTo>
                  <a:pt x="54556" y="37582"/>
                </a:lnTo>
                <a:lnTo>
                  <a:pt x="57156" y="27223"/>
                </a:lnTo>
                <a:lnTo>
                  <a:pt x="54556" y="16846"/>
                </a:lnTo>
                <a:lnTo>
                  <a:pt x="49357" y="7778"/>
                </a:lnTo>
                <a:lnTo>
                  <a:pt x="40267" y="2598"/>
                </a:lnTo>
                <a:lnTo>
                  <a:pt x="28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05826" y="2867192"/>
            <a:ext cx="57150" cy="55880"/>
          </a:xfrm>
          <a:custGeom>
            <a:avLst/>
            <a:gdLst/>
            <a:ahLst/>
            <a:cxnLst/>
            <a:rect l="l" t="t" r="r" b="b"/>
            <a:pathLst>
              <a:path w="57150" h="55880">
                <a:moveTo>
                  <a:pt x="28578" y="0"/>
                </a:moveTo>
                <a:lnTo>
                  <a:pt x="18179" y="2598"/>
                </a:lnTo>
                <a:lnTo>
                  <a:pt x="9089" y="7778"/>
                </a:lnTo>
                <a:lnTo>
                  <a:pt x="2599" y="16846"/>
                </a:lnTo>
                <a:lnTo>
                  <a:pt x="0" y="27223"/>
                </a:lnTo>
                <a:lnTo>
                  <a:pt x="2599" y="37582"/>
                </a:lnTo>
                <a:lnTo>
                  <a:pt x="9089" y="46650"/>
                </a:lnTo>
                <a:lnTo>
                  <a:pt x="18179" y="53138"/>
                </a:lnTo>
                <a:lnTo>
                  <a:pt x="28578" y="55737"/>
                </a:lnTo>
                <a:lnTo>
                  <a:pt x="40267" y="53138"/>
                </a:lnTo>
                <a:lnTo>
                  <a:pt x="49357" y="46650"/>
                </a:lnTo>
                <a:lnTo>
                  <a:pt x="54556" y="37582"/>
                </a:lnTo>
                <a:lnTo>
                  <a:pt x="57156" y="27223"/>
                </a:lnTo>
                <a:lnTo>
                  <a:pt x="54556" y="16846"/>
                </a:lnTo>
                <a:lnTo>
                  <a:pt x="49357" y="7778"/>
                </a:lnTo>
                <a:lnTo>
                  <a:pt x="40267" y="2598"/>
                </a:lnTo>
                <a:lnTo>
                  <a:pt x="28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21626" y="2909311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10" y="0"/>
                </a:lnTo>
              </a:path>
            </a:pathLst>
          </a:custGeom>
          <a:ln w="41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096000" y="4114736"/>
            <a:ext cx="2265680" cy="2211705"/>
          </a:xfrm>
          <a:custGeom>
            <a:avLst/>
            <a:gdLst/>
            <a:ahLst/>
            <a:cxnLst/>
            <a:rect l="l" t="t" r="r" b="b"/>
            <a:pathLst>
              <a:path w="2265679" h="2211704">
                <a:moveTo>
                  <a:pt x="0" y="2211451"/>
                </a:moveTo>
                <a:lnTo>
                  <a:pt x="2265426" y="2211451"/>
                </a:lnTo>
                <a:lnTo>
                  <a:pt x="2265426" y="0"/>
                </a:lnTo>
                <a:lnTo>
                  <a:pt x="0" y="0"/>
                </a:lnTo>
                <a:lnTo>
                  <a:pt x="0" y="221145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24016" y="5679640"/>
            <a:ext cx="682625" cy="116205"/>
          </a:xfrm>
          <a:custGeom>
            <a:avLst/>
            <a:gdLst/>
            <a:ahLst/>
            <a:cxnLst/>
            <a:rect l="l" t="t" r="r" b="b"/>
            <a:pathLst>
              <a:path w="682625" h="116204">
                <a:moveTo>
                  <a:pt x="0" y="115590"/>
                </a:moveTo>
                <a:lnTo>
                  <a:pt x="682162" y="115590"/>
                </a:lnTo>
                <a:lnTo>
                  <a:pt x="682162" y="0"/>
                </a:lnTo>
                <a:lnTo>
                  <a:pt x="0" y="0"/>
                </a:lnTo>
                <a:lnTo>
                  <a:pt x="0" y="115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91929" y="5617399"/>
            <a:ext cx="114300" cy="62230"/>
          </a:xfrm>
          <a:custGeom>
            <a:avLst/>
            <a:gdLst/>
            <a:ahLst/>
            <a:cxnLst/>
            <a:rect l="l" t="t" r="r" b="b"/>
            <a:pathLst>
              <a:path w="114300" h="62229">
                <a:moveTo>
                  <a:pt x="0" y="62241"/>
                </a:moveTo>
                <a:lnTo>
                  <a:pt x="114250" y="62241"/>
                </a:lnTo>
                <a:lnTo>
                  <a:pt x="114250" y="0"/>
                </a:lnTo>
                <a:lnTo>
                  <a:pt x="0" y="0"/>
                </a:lnTo>
                <a:lnTo>
                  <a:pt x="0" y="62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24016" y="5506889"/>
            <a:ext cx="682625" cy="111125"/>
          </a:xfrm>
          <a:custGeom>
            <a:avLst/>
            <a:gdLst/>
            <a:ahLst/>
            <a:cxnLst/>
            <a:rect l="l" t="t" r="r" b="b"/>
            <a:pathLst>
              <a:path w="682625" h="111125">
                <a:moveTo>
                  <a:pt x="0" y="110509"/>
                </a:moveTo>
                <a:lnTo>
                  <a:pt x="682162" y="110509"/>
                </a:lnTo>
                <a:lnTo>
                  <a:pt x="682162" y="0"/>
                </a:lnTo>
                <a:lnTo>
                  <a:pt x="0" y="0"/>
                </a:lnTo>
                <a:lnTo>
                  <a:pt x="0" y="110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91929" y="5443378"/>
            <a:ext cx="114300" cy="63500"/>
          </a:xfrm>
          <a:custGeom>
            <a:avLst/>
            <a:gdLst/>
            <a:ahLst/>
            <a:cxnLst/>
            <a:rect l="l" t="t" r="r" b="b"/>
            <a:pathLst>
              <a:path w="114300" h="63500">
                <a:moveTo>
                  <a:pt x="0" y="63511"/>
                </a:moveTo>
                <a:lnTo>
                  <a:pt x="114250" y="63511"/>
                </a:lnTo>
                <a:lnTo>
                  <a:pt x="114250" y="0"/>
                </a:lnTo>
                <a:lnTo>
                  <a:pt x="0" y="0"/>
                </a:lnTo>
                <a:lnTo>
                  <a:pt x="0" y="63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24016" y="5334138"/>
            <a:ext cx="682625" cy="109855"/>
          </a:xfrm>
          <a:custGeom>
            <a:avLst/>
            <a:gdLst/>
            <a:ahLst/>
            <a:cxnLst/>
            <a:rect l="l" t="t" r="r" b="b"/>
            <a:pathLst>
              <a:path w="682625" h="109854">
                <a:moveTo>
                  <a:pt x="0" y="109239"/>
                </a:moveTo>
                <a:lnTo>
                  <a:pt x="682162" y="109239"/>
                </a:lnTo>
                <a:lnTo>
                  <a:pt x="682162" y="0"/>
                </a:lnTo>
                <a:lnTo>
                  <a:pt x="0" y="0"/>
                </a:lnTo>
                <a:lnTo>
                  <a:pt x="0" y="109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91929" y="5271897"/>
            <a:ext cx="114300" cy="62230"/>
          </a:xfrm>
          <a:custGeom>
            <a:avLst/>
            <a:gdLst/>
            <a:ahLst/>
            <a:cxnLst/>
            <a:rect l="l" t="t" r="r" b="b"/>
            <a:pathLst>
              <a:path w="114300" h="62229">
                <a:moveTo>
                  <a:pt x="0" y="62241"/>
                </a:moveTo>
                <a:lnTo>
                  <a:pt x="114250" y="62241"/>
                </a:lnTo>
                <a:lnTo>
                  <a:pt x="114250" y="0"/>
                </a:lnTo>
                <a:lnTo>
                  <a:pt x="0" y="0"/>
                </a:lnTo>
                <a:lnTo>
                  <a:pt x="0" y="62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24016" y="5207115"/>
            <a:ext cx="682625" cy="64769"/>
          </a:xfrm>
          <a:custGeom>
            <a:avLst/>
            <a:gdLst/>
            <a:ahLst/>
            <a:cxnLst/>
            <a:rect l="l" t="t" r="r" b="b"/>
            <a:pathLst>
              <a:path w="682625" h="64770">
                <a:moveTo>
                  <a:pt x="0" y="64781"/>
                </a:moveTo>
                <a:lnTo>
                  <a:pt x="682162" y="64781"/>
                </a:lnTo>
                <a:lnTo>
                  <a:pt x="682162" y="0"/>
                </a:lnTo>
                <a:lnTo>
                  <a:pt x="0" y="0"/>
                </a:lnTo>
                <a:lnTo>
                  <a:pt x="0" y="64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24016" y="5125821"/>
            <a:ext cx="130175" cy="81915"/>
          </a:xfrm>
          <a:custGeom>
            <a:avLst/>
            <a:gdLst/>
            <a:ahLst/>
            <a:cxnLst/>
            <a:rect l="l" t="t" r="r" b="b"/>
            <a:pathLst>
              <a:path w="130175" h="81914">
                <a:moveTo>
                  <a:pt x="0" y="81294"/>
                </a:moveTo>
                <a:lnTo>
                  <a:pt x="129786" y="81294"/>
                </a:lnTo>
                <a:lnTo>
                  <a:pt x="129786" y="0"/>
                </a:lnTo>
                <a:lnTo>
                  <a:pt x="0" y="0"/>
                </a:lnTo>
                <a:lnTo>
                  <a:pt x="0" y="81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70848" y="5125722"/>
            <a:ext cx="135890" cy="81915"/>
          </a:xfrm>
          <a:custGeom>
            <a:avLst/>
            <a:gdLst/>
            <a:ahLst/>
            <a:cxnLst/>
            <a:rect l="l" t="t" r="r" b="b"/>
            <a:pathLst>
              <a:path w="135890" h="81914">
                <a:moveTo>
                  <a:pt x="135330" y="0"/>
                </a:moveTo>
                <a:lnTo>
                  <a:pt x="0" y="0"/>
                </a:lnTo>
                <a:lnTo>
                  <a:pt x="0" y="81498"/>
                </a:lnTo>
                <a:lnTo>
                  <a:pt x="135330" y="81498"/>
                </a:lnTo>
                <a:lnTo>
                  <a:pt x="135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12166" y="5966712"/>
            <a:ext cx="79375" cy="94615"/>
          </a:xfrm>
          <a:custGeom>
            <a:avLst/>
            <a:gdLst/>
            <a:ahLst/>
            <a:cxnLst/>
            <a:rect l="l" t="t" r="r" b="b"/>
            <a:pathLst>
              <a:path w="79375" h="94614">
                <a:moveTo>
                  <a:pt x="0" y="93996"/>
                </a:moveTo>
                <a:lnTo>
                  <a:pt x="78752" y="93996"/>
                </a:lnTo>
                <a:lnTo>
                  <a:pt x="78752" y="0"/>
                </a:lnTo>
                <a:lnTo>
                  <a:pt x="0" y="0"/>
                </a:lnTo>
                <a:lnTo>
                  <a:pt x="0" y="939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12166" y="5857473"/>
            <a:ext cx="1007744" cy="109855"/>
          </a:xfrm>
          <a:custGeom>
            <a:avLst/>
            <a:gdLst/>
            <a:ahLst/>
            <a:cxnLst/>
            <a:rect l="l" t="t" r="r" b="b"/>
            <a:pathLst>
              <a:path w="1007745" h="109854">
                <a:moveTo>
                  <a:pt x="0" y="109239"/>
                </a:moveTo>
                <a:lnTo>
                  <a:pt x="1007155" y="109239"/>
                </a:lnTo>
                <a:lnTo>
                  <a:pt x="1007155" y="0"/>
                </a:lnTo>
                <a:lnTo>
                  <a:pt x="0" y="0"/>
                </a:lnTo>
                <a:lnTo>
                  <a:pt x="0" y="109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53033" y="5966291"/>
            <a:ext cx="127000" cy="95250"/>
          </a:xfrm>
          <a:custGeom>
            <a:avLst/>
            <a:gdLst/>
            <a:ahLst/>
            <a:cxnLst/>
            <a:rect l="l" t="t" r="r" b="b"/>
            <a:pathLst>
              <a:path w="127000" h="95250">
                <a:moveTo>
                  <a:pt x="126445" y="0"/>
                </a:moveTo>
                <a:lnTo>
                  <a:pt x="0" y="0"/>
                </a:lnTo>
                <a:lnTo>
                  <a:pt x="0" y="94883"/>
                </a:lnTo>
                <a:lnTo>
                  <a:pt x="126445" y="94883"/>
                </a:lnTo>
                <a:lnTo>
                  <a:pt x="126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541592" y="5966291"/>
            <a:ext cx="132080" cy="95250"/>
          </a:xfrm>
          <a:custGeom>
            <a:avLst/>
            <a:gdLst/>
            <a:ahLst/>
            <a:cxnLst/>
            <a:rect l="l" t="t" r="r" b="b"/>
            <a:pathLst>
              <a:path w="132079" h="95250">
                <a:moveTo>
                  <a:pt x="132004" y="0"/>
                </a:moveTo>
                <a:lnTo>
                  <a:pt x="0" y="0"/>
                </a:lnTo>
                <a:lnTo>
                  <a:pt x="0" y="94883"/>
                </a:lnTo>
                <a:lnTo>
                  <a:pt x="132004" y="94883"/>
                </a:lnTo>
                <a:lnTo>
                  <a:pt x="132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35711" y="5966291"/>
            <a:ext cx="130175" cy="95250"/>
          </a:xfrm>
          <a:custGeom>
            <a:avLst/>
            <a:gdLst/>
            <a:ahLst/>
            <a:cxnLst/>
            <a:rect l="l" t="t" r="r" b="b"/>
            <a:pathLst>
              <a:path w="130175" h="95250">
                <a:moveTo>
                  <a:pt x="129771" y="0"/>
                </a:moveTo>
                <a:lnTo>
                  <a:pt x="0" y="0"/>
                </a:lnTo>
                <a:lnTo>
                  <a:pt x="0" y="94883"/>
                </a:lnTo>
                <a:lnTo>
                  <a:pt x="129771" y="94883"/>
                </a:lnTo>
                <a:lnTo>
                  <a:pt x="129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27597" y="5966291"/>
            <a:ext cx="116839" cy="95250"/>
          </a:xfrm>
          <a:custGeom>
            <a:avLst/>
            <a:gdLst/>
            <a:ahLst/>
            <a:cxnLst/>
            <a:rect l="l" t="t" r="r" b="b"/>
            <a:pathLst>
              <a:path w="116840" h="95250">
                <a:moveTo>
                  <a:pt x="116467" y="0"/>
                </a:moveTo>
                <a:lnTo>
                  <a:pt x="0" y="0"/>
                </a:lnTo>
                <a:lnTo>
                  <a:pt x="0" y="94883"/>
                </a:lnTo>
                <a:lnTo>
                  <a:pt x="116467" y="94883"/>
                </a:lnTo>
                <a:lnTo>
                  <a:pt x="1164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06179" y="5966291"/>
            <a:ext cx="113664" cy="95250"/>
          </a:xfrm>
          <a:custGeom>
            <a:avLst/>
            <a:gdLst/>
            <a:ahLst/>
            <a:cxnLst/>
            <a:rect l="l" t="t" r="r" b="b"/>
            <a:pathLst>
              <a:path w="113665" h="95250">
                <a:moveTo>
                  <a:pt x="113142" y="0"/>
                </a:moveTo>
                <a:lnTo>
                  <a:pt x="0" y="0"/>
                </a:lnTo>
                <a:lnTo>
                  <a:pt x="0" y="94883"/>
                </a:lnTo>
                <a:lnTo>
                  <a:pt x="113142" y="94883"/>
                </a:lnTo>
                <a:lnTo>
                  <a:pt x="1131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24786" y="5020392"/>
            <a:ext cx="62230" cy="132715"/>
          </a:xfrm>
          <a:custGeom>
            <a:avLst/>
            <a:gdLst/>
            <a:ahLst/>
            <a:cxnLst/>
            <a:rect l="l" t="t" r="r" b="b"/>
            <a:pathLst>
              <a:path w="62229" h="132714">
                <a:moveTo>
                  <a:pt x="0" y="132103"/>
                </a:moveTo>
                <a:lnTo>
                  <a:pt x="62114" y="132103"/>
                </a:lnTo>
                <a:lnTo>
                  <a:pt x="62114" y="0"/>
                </a:lnTo>
                <a:lnTo>
                  <a:pt x="0" y="0"/>
                </a:lnTo>
                <a:lnTo>
                  <a:pt x="0" y="13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24786" y="4958150"/>
            <a:ext cx="275590" cy="62230"/>
          </a:xfrm>
          <a:custGeom>
            <a:avLst/>
            <a:gdLst/>
            <a:ahLst/>
            <a:cxnLst/>
            <a:rect l="l" t="t" r="r" b="b"/>
            <a:pathLst>
              <a:path w="275590" h="62229">
                <a:moveTo>
                  <a:pt x="0" y="62241"/>
                </a:moveTo>
                <a:lnTo>
                  <a:pt x="275079" y="62241"/>
                </a:lnTo>
                <a:lnTo>
                  <a:pt x="275079" y="0"/>
                </a:lnTo>
                <a:lnTo>
                  <a:pt x="0" y="0"/>
                </a:lnTo>
                <a:lnTo>
                  <a:pt x="0" y="62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24786" y="4828587"/>
            <a:ext cx="62230" cy="130175"/>
          </a:xfrm>
          <a:custGeom>
            <a:avLst/>
            <a:gdLst/>
            <a:ahLst/>
            <a:cxnLst/>
            <a:rect l="l" t="t" r="r" b="b"/>
            <a:pathLst>
              <a:path w="62229" h="130175">
                <a:moveTo>
                  <a:pt x="0" y="129563"/>
                </a:moveTo>
                <a:lnTo>
                  <a:pt x="62114" y="129563"/>
                </a:lnTo>
                <a:lnTo>
                  <a:pt x="62114" y="0"/>
                </a:lnTo>
                <a:lnTo>
                  <a:pt x="0" y="0"/>
                </a:lnTo>
                <a:lnTo>
                  <a:pt x="0" y="129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37751" y="5020795"/>
            <a:ext cx="62230" cy="132080"/>
          </a:xfrm>
          <a:custGeom>
            <a:avLst/>
            <a:gdLst/>
            <a:ahLst/>
            <a:cxnLst/>
            <a:rect l="l" t="t" r="r" b="b"/>
            <a:pathLst>
              <a:path w="62229" h="132079">
                <a:moveTo>
                  <a:pt x="62114" y="0"/>
                </a:moveTo>
                <a:lnTo>
                  <a:pt x="0" y="0"/>
                </a:lnTo>
                <a:lnTo>
                  <a:pt x="0" y="131712"/>
                </a:lnTo>
                <a:lnTo>
                  <a:pt x="62114" y="131712"/>
                </a:lnTo>
                <a:lnTo>
                  <a:pt x="62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37751" y="4828794"/>
            <a:ext cx="62230" cy="129539"/>
          </a:xfrm>
          <a:custGeom>
            <a:avLst/>
            <a:gdLst/>
            <a:ahLst/>
            <a:cxnLst/>
            <a:rect l="l" t="t" r="r" b="b"/>
            <a:pathLst>
              <a:path w="62229" h="129539">
                <a:moveTo>
                  <a:pt x="62114" y="0"/>
                </a:moveTo>
                <a:lnTo>
                  <a:pt x="0" y="0"/>
                </a:lnTo>
                <a:lnTo>
                  <a:pt x="0" y="129479"/>
                </a:lnTo>
                <a:lnTo>
                  <a:pt x="62114" y="129479"/>
                </a:lnTo>
                <a:lnTo>
                  <a:pt x="62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29299" y="4503986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5" h="36195">
                <a:moveTo>
                  <a:pt x="31057" y="0"/>
                </a:moveTo>
                <a:lnTo>
                  <a:pt x="22188" y="7855"/>
                </a:lnTo>
                <a:lnTo>
                  <a:pt x="14412" y="16635"/>
                </a:lnTo>
                <a:lnTo>
                  <a:pt x="6651" y="25569"/>
                </a:lnTo>
                <a:lnTo>
                  <a:pt x="0" y="35735"/>
                </a:lnTo>
                <a:lnTo>
                  <a:pt x="1108" y="34503"/>
                </a:lnTo>
                <a:lnTo>
                  <a:pt x="4434" y="31268"/>
                </a:lnTo>
                <a:lnTo>
                  <a:pt x="17753" y="15557"/>
                </a:lnTo>
                <a:lnTo>
                  <a:pt x="24405" y="7855"/>
                </a:lnTo>
                <a:lnTo>
                  <a:pt x="310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105682" y="4138476"/>
            <a:ext cx="2223135" cy="2187575"/>
          </a:xfrm>
          <a:custGeom>
            <a:avLst/>
            <a:gdLst/>
            <a:ahLst/>
            <a:cxnLst/>
            <a:rect l="l" t="t" r="r" b="b"/>
            <a:pathLst>
              <a:path w="2223134" h="2187575">
                <a:moveTo>
                  <a:pt x="1498518" y="2171853"/>
                </a:moveTo>
                <a:lnTo>
                  <a:pt x="1173535" y="2171853"/>
                </a:lnTo>
                <a:lnTo>
                  <a:pt x="1202375" y="2187257"/>
                </a:lnTo>
                <a:lnTo>
                  <a:pt x="1476346" y="2187257"/>
                </a:lnTo>
                <a:lnTo>
                  <a:pt x="1498518" y="2171853"/>
                </a:lnTo>
                <a:close/>
              </a:path>
              <a:path w="2223134" h="2187575">
                <a:moveTo>
                  <a:pt x="1090341" y="631531"/>
                </a:moveTo>
                <a:lnTo>
                  <a:pt x="865166" y="631531"/>
                </a:lnTo>
                <a:lnTo>
                  <a:pt x="865166" y="939596"/>
                </a:lnTo>
                <a:lnTo>
                  <a:pt x="1062610" y="939596"/>
                </a:lnTo>
                <a:lnTo>
                  <a:pt x="1062610" y="1663547"/>
                </a:lnTo>
                <a:lnTo>
                  <a:pt x="1175752" y="1663547"/>
                </a:lnTo>
                <a:lnTo>
                  <a:pt x="1175752" y="1925402"/>
                </a:lnTo>
                <a:lnTo>
                  <a:pt x="1299981" y="1925402"/>
                </a:lnTo>
                <a:lnTo>
                  <a:pt x="1299981" y="1987015"/>
                </a:lnTo>
                <a:lnTo>
                  <a:pt x="735394" y="1987015"/>
                </a:lnTo>
                <a:lnTo>
                  <a:pt x="742046" y="2002418"/>
                </a:lnTo>
                <a:lnTo>
                  <a:pt x="749822" y="2002418"/>
                </a:lnTo>
                <a:lnTo>
                  <a:pt x="769777" y="2017821"/>
                </a:lnTo>
                <a:lnTo>
                  <a:pt x="784205" y="2017821"/>
                </a:lnTo>
                <a:lnTo>
                  <a:pt x="790857" y="2033224"/>
                </a:lnTo>
                <a:lnTo>
                  <a:pt x="825240" y="2048628"/>
                </a:lnTo>
                <a:lnTo>
                  <a:pt x="891789" y="2079434"/>
                </a:lnTo>
                <a:lnTo>
                  <a:pt x="923954" y="2094837"/>
                </a:lnTo>
                <a:lnTo>
                  <a:pt x="957229" y="2110240"/>
                </a:lnTo>
                <a:lnTo>
                  <a:pt x="989410" y="2125644"/>
                </a:lnTo>
                <a:lnTo>
                  <a:pt x="1051524" y="2141047"/>
                </a:lnTo>
                <a:lnTo>
                  <a:pt x="1113638" y="2171853"/>
                </a:lnTo>
                <a:lnTo>
                  <a:pt x="1540708" y="2171853"/>
                </a:lnTo>
                <a:lnTo>
                  <a:pt x="1562880" y="2156450"/>
                </a:lnTo>
                <a:lnTo>
                  <a:pt x="1582897" y="2156450"/>
                </a:lnTo>
                <a:lnTo>
                  <a:pt x="1603838" y="2141047"/>
                </a:lnTo>
                <a:lnTo>
                  <a:pt x="1623855" y="2141047"/>
                </a:lnTo>
                <a:lnTo>
                  <a:pt x="1643872" y="2125644"/>
                </a:lnTo>
                <a:lnTo>
                  <a:pt x="1652649" y="2125644"/>
                </a:lnTo>
                <a:lnTo>
                  <a:pt x="1661579" y="2110240"/>
                </a:lnTo>
                <a:lnTo>
                  <a:pt x="1610613" y="2110240"/>
                </a:lnTo>
                <a:lnTo>
                  <a:pt x="1595062" y="2094837"/>
                </a:lnTo>
                <a:lnTo>
                  <a:pt x="1579510" y="2094837"/>
                </a:lnTo>
                <a:lnTo>
                  <a:pt x="1563958" y="2079434"/>
                </a:lnTo>
                <a:lnTo>
                  <a:pt x="1549484" y="2079434"/>
                </a:lnTo>
                <a:lnTo>
                  <a:pt x="1511837" y="2033224"/>
                </a:lnTo>
                <a:lnTo>
                  <a:pt x="1481889" y="1987015"/>
                </a:lnTo>
                <a:lnTo>
                  <a:pt x="1461918" y="1940805"/>
                </a:lnTo>
                <a:lnTo>
                  <a:pt x="1454158" y="1894595"/>
                </a:lnTo>
                <a:lnTo>
                  <a:pt x="1453049" y="1879192"/>
                </a:lnTo>
                <a:lnTo>
                  <a:pt x="1454158" y="1863789"/>
                </a:lnTo>
                <a:lnTo>
                  <a:pt x="1407564" y="1832983"/>
                </a:lnTo>
                <a:lnTo>
                  <a:pt x="1385392" y="1817579"/>
                </a:lnTo>
                <a:lnTo>
                  <a:pt x="1364312" y="1786773"/>
                </a:lnTo>
                <a:lnTo>
                  <a:pt x="1344341" y="1771370"/>
                </a:lnTo>
                <a:lnTo>
                  <a:pt x="1308850" y="1709757"/>
                </a:lnTo>
                <a:lnTo>
                  <a:pt x="1271141" y="1586531"/>
                </a:lnTo>
                <a:lnTo>
                  <a:pt x="1258930" y="1509515"/>
                </a:lnTo>
                <a:lnTo>
                  <a:pt x="1255605" y="1447902"/>
                </a:lnTo>
                <a:lnTo>
                  <a:pt x="1258930" y="1386289"/>
                </a:lnTo>
                <a:lnTo>
                  <a:pt x="1265598" y="1340080"/>
                </a:lnTo>
                <a:lnTo>
                  <a:pt x="1274467" y="1293870"/>
                </a:lnTo>
                <a:lnTo>
                  <a:pt x="1281119" y="1263063"/>
                </a:lnTo>
                <a:lnTo>
                  <a:pt x="1285553" y="1263063"/>
                </a:lnTo>
                <a:lnTo>
                  <a:pt x="1293329" y="1247660"/>
                </a:lnTo>
                <a:lnTo>
                  <a:pt x="2214602" y="1247660"/>
                </a:lnTo>
                <a:lnTo>
                  <a:pt x="2219960" y="1201451"/>
                </a:lnTo>
                <a:lnTo>
                  <a:pt x="1302198" y="1201451"/>
                </a:lnTo>
                <a:lnTo>
                  <a:pt x="1321060" y="1155241"/>
                </a:lnTo>
                <a:lnTo>
                  <a:pt x="1323277" y="1155241"/>
                </a:lnTo>
                <a:lnTo>
                  <a:pt x="1328820" y="1124434"/>
                </a:lnTo>
                <a:lnTo>
                  <a:pt x="1335472" y="1109031"/>
                </a:lnTo>
                <a:lnTo>
                  <a:pt x="1341015" y="1062822"/>
                </a:lnTo>
                <a:lnTo>
                  <a:pt x="1343233" y="1016612"/>
                </a:lnTo>
                <a:lnTo>
                  <a:pt x="1341015" y="970402"/>
                </a:lnTo>
                <a:lnTo>
                  <a:pt x="1329929" y="924193"/>
                </a:lnTo>
                <a:lnTo>
                  <a:pt x="1309958" y="862580"/>
                </a:lnTo>
                <a:lnTo>
                  <a:pt x="1285553" y="816370"/>
                </a:lnTo>
                <a:lnTo>
                  <a:pt x="1254496" y="785564"/>
                </a:lnTo>
                <a:lnTo>
                  <a:pt x="1201266" y="739354"/>
                </a:lnTo>
                <a:lnTo>
                  <a:pt x="1182404" y="723951"/>
                </a:lnTo>
                <a:lnTo>
                  <a:pt x="1154673" y="693144"/>
                </a:lnTo>
                <a:lnTo>
                  <a:pt x="1126942" y="677741"/>
                </a:lnTo>
                <a:lnTo>
                  <a:pt x="1101428" y="646935"/>
                </a:lnTo>
                <a:lnTo>
                  <a:pt x="1090341" y="631531"/>
                </a:lnTo>
                <a:close/>
              </a:path>
              <a:path w="2223134" h="2187575">
                <a:moveTo>
                  <a:pt x="2098565" y="1632741"/>
                </a:moveTo>
                <a:lnTo>
                  <a:pt x="1723632" y="1632741"/>
                </a:lnTo>
                <a:lnTo>
                  <a:pt x="1734718" y="1648144"/>
                </a:lnTo>
                <a:lnTo>
                  <a:pt x="1769209" y="1648144"/>
                </a:lnTo>
                <a:lnTo>
                  <a:pt x="1791382" y="1663547"/>
                </a:lnTo>
                <a:lnTo>
                  <a:pt x="1812477" y="1663547"/>
                </a:lnTo>
                <a:lnTo>
                  <a:pt x="1832340" y="1678950"/>
                </a:lnTo>
                <a:lnTo>
                  <a:pt x="1851279" y="1694354"/>
                </a:lnTo>
                <a:lnTo>
                  <a:pt x="1867908" y="1709757"/>
                </a:lnTo>
                <a:lnTo>
                  <a:pt x="1883460" y="1725160"/>
                </a:lnTo>
                <a:lnTo>
                  <a:pt x="1896702" y="1755966"/>
                </a:lnTo>
                <a:lnTo>
                  <a:pt x="1907788" y="1771370"/>
                </a:lnTo>
                <a:lnTo>
                  <a:pt x="1916719" y="1786773"/>
                </a:lnTo>
                <a:lnTo>
                  <a:pt x="1924418" y="1817579"/>
                </a:lnTo>
                <a:lnTo>
                  <a:pt x="1928883" y="1832983"/>
                </a:lnTo>
                <a:lnTo>
                  <a:pt x="1932270" y="1863789"/>
                </a:lnTo>
                <a:lnTo>
                  <a:pt x="1932270" y="1879192"/>
                </a:lnTo>
                <a:lnTo>
                  <a:pt x="1931039" y="1909999"/>
                </a:lnTo>
                <a:lnTo>
                  <a:pt x="1958908" y="1863789"/>
                </a:lnTo>
                <a:lnTo>
                  <a:pt x="1985392" y="1832983"/>
                </a:lnTo>
                <a:lnTo>
                  <a:pt x="2010953" y="1802176"/>
                </a:lnTo>
                <a:lnTo>
                  <a:pt x="2035435" y="1755966"/>
                </a:lnTo>
                <a:lnTo>
                  <a:pt x="2057607" y="1725160"/>
                </a:lnTo>
                <a:lnTo>
                  <a:pt x="2078702" y="1678950"/>
                </a:lnTo>
                <a:lnTo>
                  <a:pt x="2098565" y="1632741"/>
                </a:lnTo>
                <a:close/>
              </a:path>
              <a:path w="2223134" h="2187575">
                <a:moveTo>
                  <a:pt x="2214602" y="1247660"/>
                </a:moveTo>
                <a:lnTo>
                  <a:pt x="1481889" y="1247660"/>
                </a:lnTo>
                <a:lnTo>
                  <a:pt x="1501844" y="1309273"/>
                </a:lnTo>
                <a:lnTo>
                  <a:pt x="1337690" y="1309273"/>
                </a:lnTo>
                <a:lnTo>
                  <a:pt x="1332146" y="1324676"/>
                </a:lnTo>
                <a:lnTo>
                  <a:pt x="1325495" y="1355483"/>
                </a:lnTo>
                <a:lnTo>
                  <a:pt x="1321060" y="1386289"/>
                </a:lnTo>
                <a:lnTo>
                  <a:pt x="1318827" y="1432499"/>
                </a:lnTo>
                <a:lnTo>
                  <a:pt x="1318827" y="1478709"/>
                </a:lnTo>
                <a:lnTo>
                  <a:pt x="1324386" y="1540321"/>
                </a:lnTo>
                <a:lnTo>
                  <a:pt x="1334364" y="1586531"/>
                </a:lnTo>
                <a:lnTo>
                  <a:pt x="1352117" y="1648144"/>
                </a:lnTo>
                <a:lnTo>
                  <a:pt x="1375398" y="1709757"/>
                </a:lnTo>
                <a:lnTo>
                  <a:pt x="1403130" y="1740563"/>
                </a:lnTo>
                <a:lnTo>
                  <a:pt x="1434187" y="1771370"/>
                </a:lnTo>
                <a:lnTo>
                  <a:pt x="1450832" y="1786773"/>
                </a:lnTo>
                <a:lnTo>
                  <a:pt x="1468570" y="1786773"/>
                </a:lnTo>
                <a:lnTo>
                  <a:pt x="1479671" y="1771370"/>
                </a:lnTo>
                <a:lnTo>
                  <a:pt x="1494084" y="1740563"/>
                </a:lnTo>
                <a:lnTo>
                  <a:pt x="1510729" y="1725160"/>
                </a:lnTo>
                <a:lnTo>
                  <a:pt x="1530699" y="1709757"/>
                </a:lnTo>
                <a:lnTo>
                  <a:pt x="1551794" y="1678950"/>
                </a:lnTo>
                <a:lnTo>
                  <a:pt x="1576122" y="1663547"/>
                </a:lnTo>
                <a:lnTo>
                  <a:pt x="1602760" y="1663547"/>
                </a:lnTo>
                <a:lnTo>
                  <a:pt x="1630476" y="1648144"/>
                </a:lnTo>
                <a:lnTo>
                  <a:pt x="1653881" y="1648144"/>
                </a:lnTo>
                <a:lnTo>
                  <a:pt x="1664967" y="1632741"/>
                </a:lnTo>
                <a:lnTo>
                  <a:pt x="2098565" y="1632741"/>
                </a:lnTo>
                <a:lnTo>
                  <a:pt x="2117504" y="1601934"/>
                </a:lnTo>
                <a:lnTo>
                  <a:pt x="2134134" y="1555725"/>
                </a:lnTo>
                <a:lnTo>
                  <a:pt x="2149686" y="1509515"/>
                </a:lnTo>
                <a:lnTo>
                  <a:pt x="2164005" y="1478709"/>
                </a:lnTo>
                <a:lnTo>
                  <a:pt x="2176170" y="1432499"/>
                </a:lnTo>
                <a:lnTo>
                  <a:pt x="2187410" y="1386289"/>
                </a:lnTo>
                <a:lnTo>
                  <a:pt x="2197264" y="1340080"/>
                </a:lnTo>
                <a:lnTo>
                  <a:pt x="2206195" y="1309273"/>
                </a:lnTo>
                <a:lnTo>
                  <a:pt x="2212816" y="1263063"/>
                </a:lnTo>
                <a:lnTo>
                  <a:pt x="2214602" y="1247660"/>
                </a:lnTo>
                <a:close/>
              </a:path>
              <a:path w="2223134" h="2187575">
                <a:moveTo>
                  <a:pt x="1043748" y="462096"/>
                </a:moveTo>
                <a:lnTo>
                  <a:pt x="1032662" y="462096"/>
                </a:lnTo>
                <a:lnTo>
                  <a:pt x="1021575" y="477499"/>
                </a:lnTo>
                <a:lnTo>
                  <a:pt x="312790" y="477499"/>
                </a:lnTo>
                <a:lnTo>
                  <a:pt x="260654" y="508306"/>
                </a:lnTo>
                <a:lnTo>
                  <a:pt x="214076" y="539112"/>
                </a:lnTo>
                <a:lnTo>
                  <a:pt x="151961" y="585322"/>
                </a:lnTo>
                <a:lnTo>
                  <a:pt x="133102" y="616128"/>
                </a:lnTo>
                <a:lnTo>
                  <a:pt x="99826" y="646935"/>
                </a:lnTo>
                <a:lnTo>
                  <a:pt x="84298" y="677741"/>
                </a:lnTo>
                <a:lnTo>
                  <a:pt x="59896" y="723951"/>
                </a:lnTo>
                <a:lnTo>
                  <a:pt x="39931" y="770160"/>
                </a:lnTo>
                <a:lnTo>
                  <a:pt x="24402" y="816370"/>
                </a:lnTo>
                <a:lnTo>
                  <a:pt x="12200" y="862580"/>
                </a:lnTo>
                <a:lnTo>
                  <a:pt x="4436" y="908789"/>
                </a:lnTo>
                <a:lnTo>
                  <a:pt x="0" y="954999"/>
                </a:lnTo>
                <a:lnTo>
                  <a:pt x="1109" y="1016612"/>
                </a:lnTo>
                <a:lnTo>
                  <a:pt x="5545" y="1062822"/>
                </a:lnTo>
                <a:lnTo>
                  <a:pt x="15529" y="1124434"/>
                </a:lnTo>
                <a:lnTo>
                  <a:pt x="31057" y="1186047"/>
                </a:lnTo>
                <a:lnTo>
                  <a:pt x="51022" y="1247660"/>
                </a:lnTo>
                <a:lnTo>
                  <a:pt x="92063" y="1340080"/>
                </a:lnTo>
                <a:lnTo>
                  <a:pt x="125339" y="1401692"/>
                </a:lnTo>
                <a:lnTo>
                  <a:pt x="164156" y="1463305"/>
                </a:lnTo>
                <a:lnTo>
                  <a:pt x="208532" y="1524918"/>
                </a:lnTo>
                <a:lnTo>
                  <a:pt x="232938" y="1555725"/>
                </a:lnTo>
                <a:lnTo>
                  <a:pt x="238481" y="1571128"/>
                </a:lnTo>
                <a:lnTo>
                  <a:pt x="250676" y="1571128"/>
                </a:lnTo>
                <a:lnTo>
                  <a:pt x="256219" y="1586531"/>
                </a:lnTo>
                <a:lnTo>
                  <a:pt x="256219" y="939596"/>
                </a:lnTo>
                <a:lnTo>
                  <a:pt x="448120" y="939596"/>
                </a:lnTo>
                <a:lnTo>
                  <a:pt x="448120" y="631531"/>
                </a:lnTo>
                <a:lnTo>
                  <a:pt x="1090341" y="631531"/>
                </a:lnTo>
                <a:lnTo>
                  <a:pt x="1079255" y="616128"/>
                </a:lnTo>
                <a:lnTo>
                  <a:pt x="1061502" y="585322"/>
                </a:lnTo>
                <a:lnTo>
                  <a:pt x="1048198" y="554515"/>
                </a:lnTo>
                <a:lnTo>
                  <a:pt x="1042639" y="508306"/>
                </a:lnTo>
                <a:lnTo>
                  <a:pt x="1043748" y="462096"/>
                </a:lnTo>
                <a:close/>
              </a:path>
              <a:path w="2223134" h="2187575">
                <a:moveTo>
                  <a:pt x="2001560" y="292661"/>
                </a:moveTo>
                <a:lnTo>
                  <a:pt x="1855744" y="292661"/>
                </a:lnTo>
                <a:lnTo>
                  <a:pt x="1873451" y="308064"/>
                </a:lnTo>
                <a:lnTo>
                  <a:pt x="1897780" y="308064"/>
                </a:lnTo>
                <a:lnTo>
                  <a:pt x="1905633" y="323467"/>
                </a:lnTo>
                <a:lnTo>
                  <a:pt x="1918874" y="323467"/>
                </a:lnTo>
                <a:lnTo>
                  <a:pt x="1924418" y="338870"/>
                </a:lnTo>
                <a:lnTo>
                  <a:pt x="1928883" y="338870"/>
                </a:lnTo>
                <a:lnTo>
                  <a:pt x="1936582" y="354274"/>
                </a:lnTo>
                <a:lnTo>
                  <a:pt x="1939969" y="385080"/>
                </a:lnTo>
                <a:lnTo>
                  <a:pt x="1941047" y="400483"/>
                </a:lnTo>
                <a:lnTo>
                  <a:pt x="1937814" y="415886"/>
                </a:lnTo>
                <a:lnTo>
                  <a:pt x="1935504" y="415886"/>
                </a:lnTo>
                <a:lnTo>
                  <a:pt x="1948900" y="431290"/>
                </a:lnTo>
                <a:lnTo>
                  <a:pt x="1964452" y="446693"/>
                </a:lnTo>
                <a:lnTo>
                  <a:pt x="1997711" y="477499"/>
                </a:lnTo>
                <a:lnTo>
                  <a:pt x="2015418" y="492903"/>
                </a:lnTo>
                <a:lnTo>
                  <a:pt x="2032047" y="523709"/>
                </a:lnTo>
                <a:lnTo>
                  <a:pt x="2048677" y="539112"/>
                </a:lnTo>
                <a:lnTo>
                  <a:pt x="2064228" y="554515"/>
                </a:lnTo>
                <a:lnTo>
                  <a:pt x="2077470" y="585322"/>
                </a:lnTo>
                <a:lnTo>
                  <a:pt x="2089789" y="616128"/>
                </a:lnTo>
                <a:lnTo>
                  <a:pt x="2098565" y="631531"/>
                </a:lnTo>
                <a:lnTo>
                  <a:pt x="2105186" y="662338"/>
                </a:lnTo>
                <a:lnTo>
                  <a:pt x="2108574" y="693144"/>
                </a:lnTo>
                <a:lnTo>
                  <a:pt x="2107496" y="708548"/>
                </a:lnTo>
                <a:lnTo>
                  <a:pt x="2094100" y="770160"/>
                </a:lnTo>
                <a:lnTo>
                  <a:pt x="2068694" y="816370"/>
                </a:lnTo>
                <a:lnTo>
                  <a:pt x="2024349" y="862580"/>
                </a:lnTo>
                <a:lnTo>
                  <a:pt x="1990936" y="893386"/>
                </a:lnTo>
                <a:lnTo>
                  <a:pt x="1973228" y="893386"/>
                </a:lnTo>
                <a:lnTo>
                  <a:pt x="1955521" y="908789"/>
                </a:lnTo>
                <a:lnTo>
                  <a:pt x="1917797" y="908789"/>
                </a:lnTo>
                <a:lnTo>
                  <a:pt x="1897780" y="924193"/>
                </a:lnTo>
                <a:lnTo>
                  <a:pt x="1734718" y="924193"/>
                </a:lnTo>
                <a:lnTo>
                  <a:pt x="1723632" y="939596"/>
                </a:lnTo>
                <a:lnTo>
                  <a:pt x="1676053" y="939596"/>
                </a:lnTo>
                <a:lnTo>
                  <a:pt x="1663735" y="954999"/>
                </a:lnTo>
                <a:lnTo>
                  <a:pt x="1583975" y="1001209"/>
                </a:lnTo>
                <a:lnTo>
                  <a:pt x="1548407" y="1032015"/>
                </a:lnTo>
                <a:lnTo>
                  <a:pt x="1522923" y="1062822"/>
                </a:lnTo>
                <a:lnTo>
                  <a:pt x="1489649" y="1139838"/>
                </a:lnTo>
                <a:lnTo>
                  <a:pt x="1487432" y="1155241"/>
                </a:lnTo>
                <a:lnTo>
                  <a:pt x="1487432" y="1201451"/>
                </a:lnTo>
                <a:lnTo>
                  <a:pt x="2219960" y="1201451"/>
                </a:lnTo>
                <a:lnTo>
                  <a:pt x="2221747" y="1186047"/>
                </a:lnTo>
                <a:lnTo>
                  <a:pt x="2222824" y="1093628"/>
                </a:lnTo>
                <a:lnTo>
                  <a:pt x="2217281" y="1001209"/>
                </a:lnTo>
                <a:lnTo>
                  <a:pt x="2205117" y="893386"/>
                </a:lnTo>
                <a:lnTo>
                  <a:pt x="2186178" y="800967"/>
                </a:lnTo>
                <a:lnTo>
                  <a:pt x="2162928" y="708548"/>
                </a:lnTo>
                <a:lnTo>
                  <a:pt x="2135212" y="600725"/>
                </a:lnTo>
                <a:lnTo>
                  <a:pt x="2101953" y="508306"/>
                </a:lnTo>
                <a:lnTo>
                  <a:pt x="2087479" y="477499"/>
                </a:lnTo>
                <a:lnTo>
                  <a:pt x="2073159" y="446693"/>
                </a:lnTo>
                <a:lnTo>
                  <a:pt x="2057607" y="400483"/>
                </a:lnTo>
                <a:lnTo>
                  <a:pt x="2042056" y="369677"/>
                </a:lnTo>
                <a:lnTo>
                  <a:pt x="2009875" y="308064"/>
                </a:lnTo>
                <a:lnTo>
                  <a:pt x="2001560" y="292661"/>
                </a:lnTo>
                <a:close/>
              </a:path>
              <a:path w="2223134" h="2187575">
                <a:moveTo>
                  <a:pt x="1400912" y="323467"/>
                </a:moveTo>
                <a:lnTo>
                  <a:pt x="1240084" y="323467"/>
                </a:lnTo>
                <a:lnTo>
                  <a:pt x="1209027" y="338870"/>
                </a:lnTo>
                <a:lnTo>
                  <a:pt x="1180187" y="354274"/>
                </a:lnTo>
                <a:lnTo>
                  <a:pt x="1166868" y="369677"/>
                </a:lnTo>
                <a:lnTo>
                  <a:pt x="1154673" y="369677"/>
                </a:lnTo>
                <a:lnTo>
                  <a:pt x="1148021" y="385080"/>
                </a:lnTo>
                <a:lnTo>
                  <a:pt x="1141369" y="385080"/>
                </a:lnTo>
                <a:lnTo>
                  <a:pt x="1128050" y="400483"/>
                </a:lnTo>
                <a:lnTo>
                  <a:pt x="1124724" y="400483"/>
                </a:lnTo>
                <a:lnTo>
                  <a:pt x="1123616" y="415886"/>
                </a:lnTo>
                <a:lnTo>
                  <a:pt x="1119181" y="415886"/>
                </a:lnTo>
                <a:lnTo>
                  <a:pt x="1115855" y="431290"/>
                </a:lnTo>
                <a:lnTo>
                  <a:pt x="1112529" y="431290"/>
                </a:lnTo>
                <a:lnTo>
                  <a:pt x="1110312" y="446693"/>
                </a:lnTo>
                <a:lnTo>
                  <a:pt x="1104754" y="477499"/>
                </a:lnTo>
                <a:lnTo>
                  <a:pt x="1105862" y="523709"/>
                </a:lnTo>
                <a:lnTo>
                  <a:pt x="1113638" y="554515"/>
                </a:lnTo>
                <a:lnTo>
                  <a:pt x="1125833" y="569919"/>
                </a:lnTo>
                <a:lnTo>
                  <a:pt x="1144695" y="600725"/>
                </a:lnTo>
                <a:lnTo>
                  <a:pt x="1166868" y="616128"/>
                </a:lnTo>
                <a:lnTo>
                  <a:pt x="1192382" y="646935"/>
                </a:lnTo>
                <a:lnTo>
                  <a:pt x="1221222" y="662338"/>
                </a:lnTo>
                <a:lnTo>
                  <a:pt x="1261163" y="708548"/>
                </a:lnTo>
                <a:lnTo>
                  <a:pt x="1301089" y="739354"/>
                </a:lnTo>
                <a:lnTo>
                  <a:pt x="1319936" y="754757"/>
                </a:lnTo>
                <a:lnTo>
                  <a:pt x="1353226" y="816370"/>
                </a:lnTo>
                <a:lnTo>
                  <a:pt x="1366529" y="831773"/>
                </a:lnTo>
                <a:lnTo>
                  <a:pt x="1384283" y="877983"/>
                </a:lnTo>
                <a:lnTo>
                  <a:pt x="1396478" y="924193"/>
                </a:lnTo>
                <a:lnTo>
                  <a:pt x="1403130" y="970402"/>
                </a:lnTo>
                <a:lnTo>
                  <a:pt x="1406456" y="1016612"/>
                </a:lnTo>
                <a:lnTo>
                  <a:pt x="1405347" y="1047418"/>
                </a:lnTo>
                <a:lnTo>
                  <a:pt x="1402021" y="1078225"/>
                </a:lnTo>
                <a:lnTo>
                  <a:pt x="1397586" y="1109031"/>
                </a:lnTo>
                <a:lnTo>
                  <a:pt x="1392043" y="1139838"/>
                </a:lnTo>
                <a:lnTo>
                  <a:pt x="1428644" y="1139838"/>
                </a:lnTo>
                <a:lnTo>
                  <a:pt x="1433078" y="1109031"/>
                </a:lnTo>
                <a:lnTo>
                  <a:pt x="1440839" y="1093628"/>
                </a:lnTo>
                <a:lnTo>
                  <a:pt x="1453049" y="1062822"/>
                </a:lnTo>
                <a:lnTo>
                  <a:pt x="1491866" y="1001209"/>
                </a:lnTo>
                <a:lnTo>
                  <a:pt x="1520706" y="970402"/>
                </a:lnTo>
                <a:lnTo>
                  <a:pt x="1556259" y="939596"/>
                </a:lnTo>
                <a:lnTo>
                  <a:pt x="1599527" y="908789"/>
                </a:lnTo>
                <a:lnTo>
                  <a:pt x="1612769" y="908789"/>
                </a:lnTo>
                <a:lnTo>
                  <a:pt x="1627243" y="893386"/>
                </a:lnTo>
                <a:lnTo>
                  <a:pt x="1653881" y="893386"/>
                </a:lnTo>
                <a:lnTo>
                  <a:pt x="1668200" y="877983"/>
                </a:lnTo>
                <a:lnTo>
                  <a:pt x="1709312" y="877983"/>
                </a:lnTo>
                <a:lnTo>
                  <a:pt x="1722554" y="862580"/>
                </a:lnTo>
                <a:lnTo>
                  <a:pt x="1870064" y="862580"/>
                </a:lnTo>
                <a:lnTo>
                  <a:pt x="1903323" y="847177"/>
                </a:lnTo>
                <a:lnTo>
                  <a:pt x="1947822" y="847177"/>
                </a:lnTo>
                <a:lnTo>
                  <a:pt x="1961064" y="831773"/>
                </a:lnTo>
                <a:lnTo>
                  <a:pt x="1974306" y="831773"/>
                </a:lnTo>
                <a:lnTo>
                  <a:pt x="1986624" y="816370"/>
                </a:lnTo>
                <a:lnTo>
                  <a:pt x="1997711" y="800967"/>
                </a:lnTo>
                <a:lnTo>
                  <a:pt x="2008797" y="800967"/>
                </a:lnTo>
                <a:lnTo>
                  <a:pt x="2018805" y="785564"/>
                </a:lnTo>
                <a:lnTo>
                  <a:pt x="2028660" y="770160"/>
                </a:lnTo>
                <a:lnTo>
                  <a:pt x="2037591" y="739354"/>
                </a:lnTo>
                <a:lnTo>
                  <a:pt x="2044212" y="723951"/>
                </a:lnTo>
                <a:lnTo>
                  <a:pt x="2046521" y="708548"/>
                </a:lnTo>
                <a:lnTo>
                  <a:pt x="2046521" y="677741"/>
                </a:lnTo>
                <a:lnTo>
                  <a:pt x="2043134" y="662338"/>
                </a:lnTo>
                <a:lnTo>
                  <a:pt x="2036513" y="646935"/>
                </a:lnTo>
                <a:lnTo>
                  <a:pt x="2027582" y="616128"/>
                </a:lnTo>
                <a:lnTo>
                  <a:pt x="1992167" y="569919"/>
                </a:lnTo>
                <a:lnTo>
                  <a:pt x="1963220" y="539112"/>
                </a:lnTo>
                <a:lnTo>
                  <a:pt x="1948900" y="523709"/>
                </a:lnTo>
                <a:lnTo>
                  <a:pt x="1919952" y="492903"/>
                </a:lnTo>
                <a:lnTo>
                  <a:pt x="1907788" y="477499"/>
                </a:lnTo>
                <a:lnTo>
                  <a:pt x="1809089" y="477499"/>
                </a:lnTo>
                <a:lnTo>
                  <a:pt x="1801390" y="462096"/>
                </a:lnTo>
                <a:lnTo>
                  <a:pt x="1787994" y="462096"/>
                </a:lnTo>
                <a:lnTo>
                  <a:pt x="1781373" y="446693"/>
                </a:lnTo>
                <a:lnTo>
                  <a:pt x="1775830" y="446693"/>
                </a:lnTo>
                <a:lnTo>
                  <a:pt x="1771365" y="431290"/>
                </a:lnTo>
                <a:lnTo>
                  <a:pt x="1763666" y="415886"/>
                </a:lnTo>
                <a:lnTo>
                  <a:pt x="1760279" y="400483"/>
                </a:lnTo>
                <a:lnTo>
                  <a:pt x="1759201" y="385080"/>
                </a:lnTo>
                <a:lnTo>
                  <a:pt x="1761356" y="369677"/>
                </a:lnTo>
                <a:lnTo>
                  <a:pt x="1768131" y="354274"/>
                </a:lnTo>
                <a:lnTo>
                  <a:pt x="1428644" y="354274"/>
                </a:lnTo>
                <a:lnTo>
                  <a:pt x="1420883" y="338870"/>
                </a:lnTo>
                <a:lnTo>
                  <a:pt x="1406456" y="338870"/>
                </a:lnTo>
                <a:lnTo>
                  <a:pt x="1400912" y="323467"/>
                </a:lnTo>
                <a:close/>
              </a:path>
              <a:path w="2223134" h="2187575">
                <a:moveTo>
                  <a:pt x="788640" y="462096"/>
                </a:moveTo>
                <a:lnTo>
                  <a:pt x="370470" y="462096"/>
                </a:lnTo>
                <a:lnTo>
                  <a:pt x="340521" y="477499"/>
                </a:lnTo>
                <a:lnTo>
                  <a:pt x="810828" y="477499"/>
                </a:lnTo>
                <a:lnTo>
                  <a:pt x="788640" y="462096"/>
                </a:lnTo>
                <a:close/>
              </a:path>
              <a:path w="2223134" h="2187575">
                <a:moveTo>
                  <a:pt x="1895624" y="462096"/>
                </a:moveTo>
                <a:lnTo>
                  <a:pt x="1887925" y="477499"/>
                </a:lnTo>
                <a:lnTo>
                  <a:pt x="1907788" y="477499"/>
                </a:lnTo>
                <a:lnTo>
                  <a:pt x="1895624" y="462096"/>
                </a:lnTo>
                <a:close/>
              </a:path>
              <a:path w="2223134" h="2187575">
                <a:moveTo>
                  <a:pt x="706555" y="446693"/>
                </a:moveTo>
                <a:lnTo>
                  <a:pt x="432584" y="446693"/>
                </a:lnTo>
                <a:lnTo>
                  <a:pt x="400418" y="462096"/>
                </a:lnTo>
                <a:lnTo>
                  <a:pt x="730960" y="462096"/>
                </a:lnTo>
                <a:lnTo>
                  <a:pt x="706555" y="446693"/>
                </a:lnTo>
                <a:close/>
              </a:path>
              <a:path w="2223134" h="2187575">
                <a:moveTo>
                  <a:pt x="606731" y="431290"/>
                </a:moveTo>
                <a:lnTo>
                  <a:pt x="573457" y="431290"/>
                </a:lnTo>
                <a:lnTo>
                  <a:pt x="556812" y="446693"/>
                </a:lnTo>
                <a:lnTo>
                  <a:pt x="624470" y="446693"/>
                </a:lnTo>
                <a:lnTo>
                  <a:pt x="606731" y="431290"/>
                </a:lnTo>
                <a:close/>
              </a:path>
              <a:path w="2223134" h="2187575">
                <a:moveTo>
                  <a:pt x="1922262" y="169435"/>
                </a:moveTo>
                <a:lnTo>
                  <a:pt x="1484106" y="169435"/>
                </a:lnTo>
                <a:lnTo>
                  <a:pt x="1501844" y="184838"/>
                </a:lnTo>
                <a:lnTo>
                  <a:pt x="1518489" y="184838"/>
                </a:lnTo>
                <a:lnTo>
                  <a:pt x="1531777" y="200241"/>
                </a:lnTo>
                <a:lnTo>
                  <a:pt x="1543941" y="215645"/>
                </a:lnTo>
                <a:lnTo>
                  <a:pt x="1551794" y="231048"/>
                </a:lnTo>
                <a:lnTo>
                  <a:pt x="1557337" y="246451"/>
                </a:lnTo>
                <a:lnTo>
                  <a:pt x="1559493" y="261854"/>
                </a:lnTo>
                <a:lnTo>
                  <a:pt x="1558415" y="277257"/>
                </a:lnTo>
                <a:lnTo>
                  <a:pt x="1535165" y="323467"/>
                </a:lnTo>
                <a:lnTo>
                  <a:pt x="1506294" y="354274"/>
                </a:lnTo>
                <a:lnTo>
                  <a:pt x="1768131" y="354274"/>
                </a:lnTo>
                <a:lnTo>
                  <a:pt x="1777986" y="338870"/>
                </a:lnTo>
                <a:lnTo>
                  <a:pt x="1790304" y="323467"/>
                </a:lnTo>
                <a:lnTo>
                  <a:pt x="1804624" y="308064"/>
                </a:lnTo>
                <a:lnTo>
                  <a:pt x="1820175" y="308064"/>
                </a:lnTo>
                <a:lnTo>
                  <a:pt x="1836805" y="292661"/>
                </a:lnTo>
                <a:lnTo>
                  <a:pt x="2001560" y="292661"/>
                </a:lnTo>
                <a:lnTo>
                  <a:pt x="1993245" y="277257"/>
                </a:lnTo>
                <a:lnTo>
                  <a:pt x="1975538" y="246451"/>
                </a:lnTo>
                <a:lnTo>
                  <a:pt x="1957677" y="231048"/>
                </a:lnTo>
                <a:lnTo>
                  <a:pt x="1922262" y="169435"/>
                </a:lnTo>
                <a:close/>
              </a:path>
              <a:path w="2223134" h="2187575">
                <a:moveTo>
                  <a:pt x="1386500" y="308064"/>
                </a:moveTo>
                <a:lnTo>
                  <a:pt x="1288879" y="308064"/>
                </a:lnTo>
                <a:lnTo>
                  <a:pt x="1272249" y="323467"/>
                </a:lnTo>
                <a:lnTo>
                  <a:pt x="1395369" y="323467"/>
                </a:lnTo>
                <a:lnTo>
                  <a:pt x="1386500" y="308064"/>
                </a:lnTo>
                <a:close/>
              </a:path>
              <a:path w="2223134" h="2187575">
                <a:moveTo>
                  <a:pt x="1793537" y="46209"/>
                </a:moveTo>
                <a:lnTo>
                  <a:pt x="1488540" y="46209"/>
                </a:lnTo>
                <a:lnTo>
                  <a:pt x="1464135" y="61612"/>
                </a:lnTo>
                <a:lnTo>
                  <a:pt x="1419775" y="92419"/>
                </a:lnTo>
                <a:lnTo>
                  <a:pt x="1378724" y="123225"/>
                </a:lnTo>
                <a:lnTo>
                  <a:pt x="1324386" y="169435"/>
                </a:lnTo>
                <a:lnTo>
                  <a:pt x="1277793" y="215645"/>
                </a:lnTo>
                <a:lnTo>
                  <a:pt x="1237866" y="261854"/>
                </a:lnTo>
                <a:lnTo>
                  <a:pt x="1257822" y="261854"/>
                </a:lnTo>
                <a:lnTo>
                  <a:pt x="1297763" y="246451"/>
                </a:lnTo>
                <a:lnTo>
                  <a:pt x="1382066" y="246451"/>
                </a:lnTo>
                <a:lnTo>
                  <a:pt x="1383174" y="231048"/>
                </a:lnTo>
                <a:lnTo>
                  <a:pt x="1384283" y="231048"/>
                </a:lnTo>
                <a:lnTo>
                  <a:pt x="1392043" y="215645"/>
                </a:lnTo>
                <a:lnTo>
                  <a:pt x="1403130" y="200241"/>
                </a:lnTo>
                <a:lnTo>
                  <a:pt x="1416449" y="184838"/>
                </a:lnTo>
                <a:lnTo>
                  <a:pt x="1431969" y="184838"/>
                </a:lnTo>
                <a:lnTo>
                  <a:pt x="1448614" y="169435"/>
                </a:lnTo>
                <a:lnTo>
                  <a:pt x="1922262" y="169435"/>
                </a:lnTo>
                <a:lnTo>
                  <a:pt x="1884538" y="138628"/>
                </a:lnTo>
                <a:lnTo>
                  <a:pt x="1865599" y="107822"/>
                </a:lnTo>
                <a:lnTo>
                  <a:pt x="1846813" y="92419"/>
                </a:lnTo>
                <a:lnTo>
                  <a:pt x="1826796" y="77016"/>
                </a:lnTo>
                <a:lnTo>
                  <a:pt x="1793537" y="46209"/>
                </a:lnTo>
                <a:close/>
              </a:path>
              <a:path w="2223134" h="2187575">
                <a:moveTo>
                  <a:pt x="1724864" y="15403"/>
                </a:moveTo>
                <a:lnTo>
                  <a:pt x="1559493" y="15403"/>
                </a:lnTo>
                <a:lnTo>
                  <a:pt x="1540708" y="30806"/>
                </a:lnTo>
                <a:lnTo>
                  <a:pt x="1514054" y="46209"/>
                </a:lnTo>
                <a:lnTo>
                  <a:pt x="1776908" y="46209"/>
                </a:lnTo>
                <a:lnTo>
                  <a:pt x="1759201" y="30806"/>
                </a:lnTo>
                <a:lnTo>
                  <a:pt x="1741493" y="30806"/>
                </a:lnTo>
                <a:lnTo>
                  <a:pt x="1724864" y="15403"/>
                </a:lnTo>
                <a:close/>
              </a:path>
              <a:path w="2223134" h="2187575">
                <a:moveTo>
                  <a:pt x="1670510" y="0"/>
                </a:moveTo>
                <a:lnTo>
                  <a:pt x="1616156" y="0"/>
                </a:lnTo>
                <a:lnTo>
                  <a:pt x="1597217" y="15403"/>
                </a:lnTo>
                <a:lnTo>
                  <a:pt x="1689295" y="15403"/>
                </a:lnTo>
                <a:lnTo>
                  <a:pt x="1670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21954" y="5831220"/>
            <a:ext cx="354330" cy="357505"/>
          </a:xfrm>
          <a:custGeom>
            <a:avLst/>
            <a:gdLst/>
            <a:ahLst/>
            <a:cxnLst/>
            <a:rect l="l" t="t" r="r" b="b"/>
            <a:pathLst>
              <a:path w="354329" h="357504">
                <a:moveTo>
                  <a:pt x="0" y="177491"/>
                </a:moveTo>
                <a:lnTo>
                  <a:pt x="5543" y="225487"/>
                </a:lnTo>
                <a:lnTo>
                  <a:pt x="18892" y="258974"/>
                </a:lnTo>
                <a:lnTo>
                  <a:pt x="26591" y="274608"/>
                </a:lnTo>
                <a:lnTo>
                  <a:pt x="60928" y="313671"/>
                </a:lnTo>
                <a:lnTo>
                  <a:pt x="103118" y="341581"/>
                </a:lnTo>
                <a:lnTo>
                  <a:pt x="153006" y="356093"/>
                </a:lnTo>
                <a:lnTo>
                  <a:pt x="169636" y="357209"/>
                </a:lnTo>
                <a:lnTo>
                  <a:pt x="187497" y="357209"/>
                </a:lnTo>
                <a:lnTo>
                  <a:pt x="239541" y="346047"/>
                </a:lnTo>
                <a:lnTo>
                  <a:pt x="285118" y="320371"/>
                </a:lnTo>
                <a:lnTo>
                  <a:pt x="325154" y="275717"/>
                </a:lnTo>
                <a:lnTo>
                  <a:pt x="174101" y="275717"/>
                </a:lnTo>
                <a:lnTo>
                  <a:pt x="156394" y="273484"/>
                </a:lnTo>
                <a:lnTo>
                  <a:pt x="114204" y="252273"/>
                </a:lnTo>
                <a:lnTo>
                  <a:pt x="107583" y="246697"/>
                </a:lnTo>
                <a:lnTo>
                  <a:pt x="96497" y="231063"/>
                </a:lnTo>
                <a:lnTo>
                  <a:pt x="92031" y="223254"/>
                </a:lnTo>
                <a:lnTo>
                  <a:pt x="88798" y="214320"/>
                </a:lnTo>
                <a:lnTo>
                  <a:pt x="85410" y="205401"/>
                </a:lnTo>
                <a:lnTo>
                  <a:pt x="84333" y="202044"/>
                </a:lnTo>
                <a:lnTo>
                  <a:pt x="84333" y="198701"/>
                </a:lnTo>
                <a:lnTo>
                  <a:pt x="83255" y="195343"/>
                </a:lnTo>
                <a:lnTo>
                  <a:pt x="83255" y="192001"/>
                </a:lnTo>
                <a:lnTo>
                  <a:pt x="74324" y="190876"/>
                </a:lnTo>
                <a:lnTo>
                  <a:pt x="54307" y="188643"/>
                </a:lnTo>
                <a:lnTo>
                  <a:pt x="43221" y="186425"/>
                </a:lnTo>
                <a:lnTo>
                  <a:pt x="33212" y="185300"/>
                </a:lnTo>
                <a:lnTo>
                  <a:pt x="22126" y="183067"/>
                </a:lnTo>
                <a:lnTo>
                  <a:pt x="11086" y="179724"/>
                </a:lnTo>
                <a:lnTo>
                  <a:pt x="0" y="177491"/>
                </a:lnTo>
                <a:close/>
              </a:path>
              <a:path w="354329" h="357504">
                <a:moveTo>
                  <a:pt x="327719" y="84840"/>
                </a:moveTo>
                <a:lnTo>
                  <a:pt x="189653" y="84840"/>
                </a:lnTo>
                <a:lnTo>
                  <a:pt x="207360" y="89307"/>
                </a:lnTo>
                <a:lnTo>
                  <a:pt x="223989" y="97117"/>
                </a:lnTo>
                <a:lnTo>
                  <a:pt x="262945" y="137304"/>
                </a:lnTo>
                <a:lnTo>
                  <a:pt x="272800" y="174133"/>
                </a:lnTo>
                <a:lnTo>
                  <a:pt x="271722" y="193110"/>
                </a:lnTo>
                <a:lnTo>
                  <a:pt x="249549" y="243355"/>
                </a:lnTo>
                <a:lnTo>
                  <a:pt x="201817" y="272375"/>
                </a:lnTo>
                <a:lnTo>
                  <a:pt x="183032" y="275717"/>
                </a:lnTo>
                <a:lnTo>
                  <a:pt x="325154" y="275717"/>
                </a:lnTo>
                <a:lnTo>
                  <a:pt x="330541" y="267908"/>
                </a:lnTo>
                <a:lnTo>
                  <a:pt x="345015" y="235530"/>
                </a:lnTo>
                <a:lnTo>
                  <a:pt x="352714" y="202044"/>
                </a:lnTo>
                <a:lnTo>
                  <a:pt x="353792" y="167448"/>
                </a:lnTo>
                <a:lnTo>
                  <a:pt x="348249" y="131712"/>
                </a:lnTo>
                <a:lnTo>
                  <a:pt x="342705" y="114969"/>
                </a:lnTo>
                <a:lnTo>
                  <a:pt x="335007" y="99350"/>
                </a:lnTo>
                <a:lnTo>
                  <a:pt x="327719" y="84840"/>
                </a:lnTo>
                <a:close/>
              </a:path>
              <a:path w="354329" h="357504">
                <a:moveTo>
                  <a:pt x="181954" y="0"/>
                </a:moveTo>
                <a:lnTo>
                  <a:pt x="129756" y="6700"/>
                </a:lnTo>
                <a:lnTo>
                  <a:pt x="89876" y="23443"/>
                </a:lnTo>
                <a:lnTo>
                  <a:pt x="56617" y="47996"/>
                </a:lnTo>
                <a:lnTo>
                  <a:pt x="29979" y="79249"/>
                </a:lnTo>
                <a:lnTo>
                  <a:pt x="11086" y="116094"/>
                </a:lnTo>
                <a:lnTo>
                  <a:pt x="22126" y="118327"/>
                </a:lnTo>
                <a:lnTo>
                  <a:pt x="33212" y="121670"/>
                </a:lnTo>
                <a:lnTo>
                  <a:pt x="44299" y="123903"/>
                </a:lnTo>
                <a:lnTo>
                  <a:pt x="55385" y="125027"/>
                </a:lnTo>
                <a:lnTo>
                  <a:pt x="65393" y="127261"/>
                </a:lnTo>
                <a:lnTo>
                  <a:pt x="95419" y="130603"/>
                </a:lnTo>
                <a:lnTo>
                  <a:pt x="100962" y="122794"/>
                </a:lnTo>
                <a:lnTo>
                  <a:pt x="106505" y="116094"/>
                </a:lnTo>
                <a:lnTo>
                  <a:pt x="113126" y="109393"/>
                </a:lnTo>
                <a:lnTo>
                  <a:pt x="119747" y="103817"/>
                </a:lnTo>
                <a:lnTo>
                  <a:pt x="127600" y="99350"/>
                </a:lnTo>
                <a:lnTo>
                  <a:pt x="135299" y="94883"/>
                </a:lnTo>
                <a:lnTo>
                  <a:pt x="143152" y="91525"/>
                </a:lnTo>
                <a:lnTo>
                  <a:pt x="151928" y="88183"/>
                </a:lnTo>
                <a:lnTo>
                  <a:pt x="170867" y="84840"/>
                </a:lnTo>
                <a:lnTo>
                  <a:pt x="327719" y="84840"/>
                </a:lnTo>
                <a:lnTo>
                  <a:pt x="327154" y="83716"/>
                </a:lnTo>
                <a:lnTo>
                  <a:pt x="293895" y="44653"/>
                </a:lnTo>
                <a:lnTo>
                  <a:pt x="249549" y="16743"/>
                </a:lnTo>
                <a:lnTo>
                  <a:pt x="216291" y="4466"/>
                </a:lnTo>
                <a:lnTo>
                  <a:pt x="181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766184" y="5978567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39">
                <a:moveTo>
                  <a:pt x="37724" y="0"/>
                </a:moveTo>
                <a:lnTo>
                  <a:pt x="30949" y="0"/>
                </a:lnTo>
                <a:lnTo>
                  <a:pt x="24328" y="1109"/>
                </a:lnTo>
                <a:lnTo>
                  <a:pt x="0" y="29019"/>
                </a:lnTo>
                <a:lnTo>
                  <a:pt x="0" y="35720"/>
                </a:lnTo>
                <a:lnTo>
                  <a:pt x="28793" y="65864"/>
                </a:lnTo>
                <a:lnTo>
                  <a:pt x="35414" y="65864"/>
                </a:lnTo>
                <a:lnTo>
                  <a:pt x="42189" y="64739"/>
                </a:lnTo>
                <a:lnTo>
                  <a:pt x="53275" y="59163"/>
                </a:lnTo>
                <a:lnTo>
                  <a:pt x="62052" y="49120"/>
                </a:lnTo>
                <a:lnTo>
                  <a:pt x="66517" y="37953"/>
                </a:lnTo>
                <a:lnTo>
                  <a:pt x="65440" y="24552"/>
                </a:lnTo>
                <a:lnTo>
                  <a:pt x="3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6837042" y="2618364"/>
          <a:ext cx="257158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877"/>
                <a:gridCol w="127281"/>
              </a:tblGrid>
              <a:tr h="101740"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132839"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627" rIns="0" bIns="0" rtlCol="0">
            <a:spAutoFit/>
          </a:bodyPr>
          <a:lstStyle/>
          <a:p>
            <a:pPr marL="1341755">
              <a:lnSpc>
                <a:spcPct val="100000"/>
              </a:lnSpc>
            </a:pPr>
            <a:r>
              <a:rPr spc="-5" dirty="0"/>
              <a:t>Stude</a:t>
            </a:r>
            <a:r>
              <a:rPr spc="-20" dirty="0"/>
              <a:t>n</a:t>
            </a:r>
            <a:r>
              <a:rPr dirty="0"/>
              <a:t>t</a:t>
            </a:r>
            <a:r>
              <a:rPr spc="-5" dirty="0"/>
              <a:t>-</a:t>
            </a:r>
            <a:r>
              <a:rPr spc="-395" dirty="0"/>
              <a:t>T</a:t>
            </a:r>
            <a:r>
              <a:rPr dirty="0"/>
              <a:t>eacher</a:t>
            </a:r>
            <a:r>
              <a:rPr spc="-50" dirty="0"/>
              <a:t> </a:t>
            </a:r>
            <a:r>
              <a:rPr dirty="0"/>
              <a:t>R</a:t>
            </a:r>
            <a:r>
              <a:rPr spc="-40" dirty="0"/>
              <a:t>a</a:t>
            </a:r>
            <a:r>
              <a:rPr dirty="0"/>
              <a:t>tios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5859619"/>
            <a:ext cx="795274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5194" marR="5080" indent="-913130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Fig. 9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5: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Students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he</a:t>
            </a:r>
            <a:r>
              <a:rPr sz="1600" spc="-10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primary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school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level.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Primary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school tea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hers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ha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mu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 larger class sizes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LDCs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than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MDC</a:t>
            </a:r>
            <a:r>
              <a:rPr sz="1600" spc="-5" dirty="0">
                <a:latin typeface="Arial"/>
                <a:cs typeface="Arial"/>
              </a:rPr>
              <a:t>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partly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au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large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numbers of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oung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peop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popu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ation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(</a:t>
            </a:r>
            <a:r>
              <a:rPr sz="1600" i="1" spc="-20" dirty="0">
                <a:latin typeface="Arial"/>
                <a:cs typeface="Arial"/>
              </a:rPr>
              <a:t>F</a:t>
            </a:r>
            <a:r>
              <a:rPr sz="1600" i="1" spc="-10" dirty="0">
                <a:latin typeface="Arial"/>
                <a:cs typeface="Arial"/>
              </a:rPr>
              <a:t>ig.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2</a:t>
            </a:r>
            <a:r>
              <a:rPr sz="1600" i="1" spc="-15" dirty="0">
                <a:latin typeface="Arial"/>
                <a:cs typeface="Arial"/>
              </a:rPr>
              <a:t>-</a:t>
            </a:r>
            <a:r>
              <a:rPr sz="1600" i="1" spc="-10" dirty="0">
                <a:latin typeface="Arial"/>
                <a:cs typeface="Arial"/>
              </a:rPr>
              <a:t>15).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3112" y="1219200"/>
            <a:ext cx="7596124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527" rIns="0" bIns="0" rtlCol="0">
            <a:spAutoFit/>
          </a:bodyPr>
          <a:lstStyle/>
          <a:p>
            <a:pPr marL="1525905">
              <a:lnSpc>
                <a:spcPct val="100000"/>
              </a:lnSpc>
            </a:pPr>
            <a:r>
              <a:rPr spc="-85" dirty="0"/>
              <a:t>P</a:t>
            </a:r>
            <a:r>
              <a:rPr dirty="0"/>
              <a:t>e</a:t>
            </a:r>
            <a:r>
              <a:rPr spc="-70" dirty="0"/>
              <a:t>r</a:t>
            </a:r>
            <a:r>
              <a:rPr spc="-5" dirty="0"/>
              <a:t>so</a:t>
            </a:r>
            <a:r>
              <a:rPr spc="5" dirty="0"/>
              <a:t>n</a:t>
            </a:r>
            <a:r>
              <a:rPr dirty="0"/>
              <a:t>s</a:t>
            </a:r>
            <a:r>
              <a:rPr spc="-30" dirty="0"/>
              <a:t> </a:t>
            </a:r>
            <a:r>
              <a:rPr spc="-5" dirty="0"/>
              <a:t>pe</a:t>
            </a:r>
            <a:r>
              <a:rPr dirty="0"/>
              <a:t>r</a:t>
            </a:r>
            <a:r>
              <a:rPr spc="10" dirty="0"/>
              <a:t> </a:t>
            </a:r>
            <a:r>
              <a:rPr dirty="0"/>
              <a:t>P</a:t>
            </a:r>
            <a:r>
              <a:rPr spc="-90" dirty="0"/>
              <a:t>h</a:t>
            </a:r>
            <a:r>
              <a:rPr spc="-40" dirty="0"/>
              <a:t>y</a:t>
            </a:r>
            <a:r>
              <a:rPr spc="-5" dirty="0"/>
              <a:t>sician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6012019"/>
            <a:ext cx="723709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5194" marR="5080" indent="-91313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Fig. 9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6: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There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 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ph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sician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every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500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peop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mo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MDC</a:t>
            </a:r>
            <a:r>
              <a:rPr sz="1600" spc="-5" dirty="0">
                <a:latin typeface="Arial"/>
                <a:cs typeface="Arial"/>
              </a:rPr>
              <a:t>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hile thou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ands 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peop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share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average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LDCs.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139825"/>
            <a:ext cx="7772400" cy="4424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152400"/>
            <a:ext cx="8153401" cy="1449140"/>
          </a:xfrm>
          <a:prstGeom prst="rect">
            <a:avLst/>
          </a:prstGeom>
        </p:spPr>
        <p:txBody>
          <a:bodyPr vert="horz" wrap="square" lIns="0" tIns="21592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0" spc="-100" dirty="0"/>
              <a:t>K</a:t>
            </a:r>
            <a:r>
              <a:rPr sz="4000" spc="-45" dirty="0"/>
              <a:t>e</a:t>
            </a:r>
            <a:r>
              <a:rPr sz="4000" spc="-20" dirty="0"/>
              <a:t>y</a:t>
            </a:r>
            <a:r>
              <a:rPr sz="4000" spc="-30" dirty="0"/>
              <a:t> </a:t>
            </a:r>
            <a:r>
              <a:rPr sz="4000" spc="-20" dirty="0"/>
              <a:t>Issue</a:t>
            </a:r>
            <a:r>
              <a:rPr sz="4000" spc="-5" dirty="0"/>
              <a:t> </a:t>
            </a:r>
            <a:r>
              <a:rPr sz="4000" spc="-20" dirty="0"/>
              <a:t>1:</a:t>
            </a:r>
            <a:r>
              <a:rPr sz="4000" dirty="0"/>
              <a:t> Indi</a:t>
            </a:r>
            <a:r>
              <a:rPr sz="4000" spc="-45" dirty="0"/>
              <a:t>c</a:t>
            </a:r>
            <a:r>
              <a:rPr sz="4000" spc="-55" dirty="0"/>
              <a:t>at</a:t>
            </a:r>
            <a:r>
              <a:rPr sz="4000" spc="-30" dirty="0"/>
              <a:t>o</a:t>
            </a:r>
            <a:r>
              <a:rPr sz="4000" spc="-90" dirty="0"/>
              <a:t>r</a:t>
            </a:r>
            <a:r>
              <a:rPr sz="4000" spc="-20" dirty="0"/>
              <a:t>s</a:t>
            </a:r>
            <a:r>
              <a:rPr sz="4000" spc="-5" dirty="0"/>
              <a:t> o</a:t>
            </a:r>
            <a:r>
              <a:rPr sz="4000" dirty="0"/>
              <a:t>f </a:t>
            </a:r>
            <a:r>
              <a:rPr sz="4000" spc="-30" dirty="0"/>
              <a:t>D</a:t>
            </a:r>
            <a:r>
              <a:rPr sz="4000" spc="-45" dirty="0"/>
              <a:t>e</a:t>
            </a:r>
            <a:r>
              <a:rPr sz="4000" spc="-65" dirty="0"/>
              <a:t>v</a:t>
            </a:r>
            <a:r>
              <a:rPr sz="4000" spc="-25" dirty="0"/>
              <a:t>elopme</a:t>
            </a:r>
            <a:r>
              <a:rPr sz="4000" spc="-75" dirty="0"/>
              <a:t>n</a:t>
            </a:r>
            <a:r>
              <a:rPr sz="4000" spc="-15" dirty="0"/>
              <a:t>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514594"/>
            <a:ext cx="7541260" cy="4124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5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onomi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elo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G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uc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api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14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yp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jo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s</a:t>
            </a: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Raw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35" dirty="0">
                <a:latin typeface="Calibri"/>
                <a:cs typeface="Calibri"/>
              </a:rPr>
              <a:t>at</a:t>
            </a:r>
            <a:r>
              <a:rPr sz="2400" spc="-10" dirty="0">
                <a:latin typeface="Calibri"/>
                <a:cs typeface="Calibri"/>
              </a:rPr>
              <a:t>eria</a:t>
            </a:r>
            <a:r>
              <a:rPr sz="2400" dirty="0">
                <a:latin typeface="Calibri"/>
                <a:cs typeface="Calibri"/>
              </a:rPr>
              <a:t>ls</a:t>
            </a: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Consume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cial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cat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elo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y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alth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5" dirty="0">
                <a:latin typeface="Calibri"/>
                <a:cs typeface="Calibri"/>
              </a:rPr>
              <a:t>Demog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aph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35" dirty="0">
                <a:latin typeface="Calibri"/>
                <a:cs typeface="Calibri"/>
              </a:rPr>
              <a:t>cat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elo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044" y="5525173"/>
            <a:ext cx="2891155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Li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xpe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ancy</a:t>
            </a: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tu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ease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5403" y="5543575"/>
            <a:ext cx="2861945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775" indent="-346075">
              <a:lnSpc>
                <a:spcPct val="100000"/>
              </a:lnSpc>
              <a:buFont typeface="Calibri"/>
              <a:buChar char="–"/>
              <a:tabLst>
                <a:tab pos="359410" algn="l"/>
              </a:tabLst>
            </a:pP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ality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358775" indent="-346075">
              <a:lnSpc>
                <a:spcPct val="100000"/>
              </a:lnSpc>
              <a:spcBef>
                <a:spcPts val="575"/>
              </a:spcBef>
              <a:buFont typeface="Calibri"/>
              <a:buChar char="–"/>
              <a:tabLst>
                <a:tab pos="359410" algn="l"/>
              </a:tabLst>
            </a:pP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rud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birt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727" rIns="0" bIns="0" rtlCol="0">
            <a:spAutoFit/>
          </a:bodyPr>
          <a:lstStyle/>
          <a:p>
            <a:pPr marL="1833880">
              <a:lnSpc>
                <a:spcPct val="100000"/>
              </a:lnSpc>
            </a:pPr>
            <a:r>
              <a:rPr spc="-5" dirty="0"/>
              <a:t>Calorie</a:t>
            </a:r>
            <a:r>
              <a:rPr dirty="0"/>
              <a:t>s</a:t>
            </a:r>
            <a:r>
              <a:rPr spc="15" dirty="0"/>
              <a:t> </a:t>
            </a:r>
            <a:r>
              <a:rPr spc="-5" dirty="0"/>
              <a:t>pe</a:t>
            </a:r>
            <a:r>
              <a:rPr dirty="0"/>
              <a:t>r</a:t>
            </a:r>
            <a:r>
              <a:rPr spc="-10" dirty="0"/>
              <a:t> </a:t>
            </a:r>
            <a:r>
              <a:rPr spc="-5" dirty="0"/>
              <a:t>Capi</a:t>
            </a:r>
            <a:r>
              <a:rPr spc="-45" dirty="0"/>
              <a:t>t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3890" y="5996170"/>
            <a:ext cx="840105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5830" marR="5080" indent="-91376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Fig. 9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7: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Daily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available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calories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capita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percent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requirements.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MDC</a:t>
            </a:r>
            <a:r>
              <a:rPr sz="1600" spc="-5" dirty="0">
                <a:latin typeface="Arial"/>
                <a:cs typeface="Arial"/>
              </a:rPr>
              <a:t>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average person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umes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third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more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over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required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average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nimum,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hile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 LDCs,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average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person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gets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nimum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requirement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less.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1219200"/>
            <a:ext cx="7629525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35" algn="ctr">
              <a:lnSpc>
                <a:spcPct val="100000"/>
              </a:lnSpc>
            </a:pPr>
            <a:r>
              <a:rPr lang="en-US" spc="-35" dirty="0">
                <a:latin typeface="Calibri"/>
                <a:cs typeface="Calibri"/>
              </a:rPr>
              <a:t>Dem</a:t>
            </a:r>
            <a:r>
              <a:rPr lang="en-US" spc="-15" dirty="0">
                <a:latin typeface="Calibri"/>
                <a:cs typeface="Calibri"/>
              </a:rPr>
              <a:t>o</a:t>
            </a:r>
            <a:r>
              <a:rPr lang="en-US" spc="-20" dirty="0">
                <a:latin typeface="Calibri"/>
                <a:cs typeface="Calibri"/>
              </a:rPr>
              <a:t>g</a:t>
            </a:r>
            <a:r>
              <a:rPr lang="en-US" spc="-105" dirty="0">
                <a:latin typeface="Calibri"/>
                <a:cs typeface="Calibri"/>
              </a:rPr>
              <a:t>r</a:t>
            </a:r>
            <a:r>
              <a:rPr lang="en-US" dirty="0">
                <a:latin typeface="Calibri"/>
                <a:cs typeface="Calibri"/>
              </a:rPr>
              <a:t>aphic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Indi</a:t>
            </a:r>
            <a:r>
              <a:rPr lang="en-US" spc="-40" dirty="0">
                <a:latin typeface="Calibri"/>
                <a:cs typeface="Calibri"/>
              </a:rPr>
              <a:t>c</a:t>
            </a:r>
            <a:r>
              <a:rPr lang="en-US" spc="-55" dirty="0">
                <a:latin typeface="Calibri"/>
                <a:cs typeface="Calibri"/>
              </a:rPr>
              <a:t>at</a:t>
            </a:r>
            <a:r>
              <a:rPr lang="en-US" spc="-30" dirty="0">
                <a:latin typeface="Calibri"/>
                <a:cs typeface="Calibri"/>
              </a:rPr>
              <a:t>o</a:t>
            </a:r>
            <a:r>
              <a:rPr lang="en-US" spc="-85" dirty="0">
                <a:latin typeface="Calibri"/>
                <a:cs typeface="Calibri"/>
              </a:rPr>
              <a:t>r</a:t>
            </a:r>
            <a:r>
              <a:rPr lang="en-US" spc="-20" dirty="0">
                <a:latin typeface="Calibri"/>
                <a:cs typeface="Calibri"/>
              </a:rPr>
              <a:t>s</a:t>
            </a:r>
            <a:r>
              <a:rPr lang="en-US" spc="-5" dirty="0">
                <a:latin typeface="Calibri"/>
                <a:cs typeface="Calibri"/>
              </a:rPr>
              <a:t> of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r>
              <a:rPr lang="en-US" spc="-30" dirty="0">
                <a:latin typeface="Calibri"/>
                <a:cs typeface="Calibri"/>
              </a:rPr>
              <a:t>D</a:t>
            </a:r>
            <a:r>
              <a:rPr lang="en-US" spc="-35" dirty="0">
                <a:latin typeface="Calibri"/>
                <a:cs typeface="Calibri"/>
              </a:rPr>
              <a:t>e</a:t>
            </a:r>
            <a:r>
              <a:rPr lang="en-US" spc="-65" dirty="0">
                <a:latin typeface="Calibri"/>
                <a:cs typeface="Calibri"/>
              </a:rPr>
              <a:t>v</a:t>
            </a:r>
            <a:r>
              <a:rPr lang="en-US" spc="-25" dirty="0">
                <a:latin typeface="Calibri"/>
                <a:cs typeface="Calibri"/>
              </a:rPr>
              <a:t>elopm</a:t>
            </a:r>
            <a:r>
              <a:rPr lang="en-US" spc="-15" dirty="0">
                <a:latin typeface="Calibri"/>
                <a:cs typeface="Calibri"/>
              </a:rPr>
              <a:t>e</a:t>
            </a:r>
            <a:r>
              <a:rPr lang="en-US" spc="-60" dirty="0">
                <a:latin typeface="Calibri"/>
                <a:cs typeface="Calibri"/>
              </a:rPr>
              <a:t>n</a:t>
            </a:r>
            <a:r>
              <a:rPr lang="en-US" spc="-15" dirty="0">
                <a:latin typeface="Calibri"/>
                <a:cs typeface="Calibri"/>
              </a:rPr>
              <a:t>t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spc="-15" dirty="0">
                <a:latin typeface="Calibri"/>
                <a:cs typeface="Calibri"/>
              </a:rPr>
              <a:t>-</a:t>
            </a:r>
            <a:r>
              <a:rPr lang="en-US" spc="-5" dirty="0">
                <a:latin typeface="Calibri"/>
                <a:cs typeface="Calibri"/>
              </a:rPr>
              <a:t> Li</a:t>
            </a:r>
            <a:r>
              <a:rPr lang="en-US" spc="-95" dirty="0">
                <a:latin typeface="Calibri"/>
                <a:cs typeface="Calibri"/>
              </a:rPr>
              <a:t>f</a:t>
            </a:r>
            <a:r>
              <a:rPr lang="en-US" spc="-20" dirty="0">
                <a:latin typeface="Calibri"/>
                <a:cs typeface="Calibri"/>
              </a:rPr>
              <a:t>e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spc="-25" dirty="0">
                <a:latin typeface="Calibri"/>
                <a:cs typeface="Calibri"/>
              </a:rPr>
              <a:t>Exp</a:t>
            </a:r>
            <a:r>
              <a:rPr lang="en-US" spc="-10" dirty="0">
                <a:latin typeface="Calibri"/>
                <a:cs typeface="Calibri"/>
              </a:rPr>
              <a:t>e</a:t>
            </a:r>
            <a:r>
              <a:rPr lang="en-US" spc="-20" dirty="0">
                <a:latin typeface="Calibri"/>
                <a:cs typeface="Calibri"/>
              </a:rPr>
              <a:t>c</a:t>
            </a:r>
            <a:r>
              <a:rPr lang="en-US" spc="-55" dirty="0">
                <a:latin typeface="Calibri"/>
                <a:cs typeface="Calibri"/>
              </a:rPr>
              <a:t>t</a:t>
            </a:r>
            <a:r>
              <a:rPr lang="en-US" spc="-20" dirty="0">
                <a:latin typeface="Calibri"/>
                <a:cs typeface="Calibri"/>
              </a:rPr>
              <a:t>an</a:t>
            </a:r>
            <a:r>
              <a:rPr lang="en-US" spc="-15" dirty="0">
                <a:latin typeface="Calibri"/>
                <a:cs typeface="Calibri"/>
              </a:rPr>
              <a:t>c</a:t>
            </a:r>
            <a:r>
              <a:rPr lang="en-US" spc="-20" dirty="0">
                <a:latin typeface="Calibri"/>
                <a:cs typeface="Calibri"/>
              </a:rPr>
              <a:t>y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5604" name="Picture 2" descr="http://www.theglobaleducationproject.org/earth/images/final-images/life-expectancy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0400"/>
            <a:ext cx="868516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8630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457200"/>
            <a:ext cx="8534400" cy="2255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09245" indent="-342900">
              <a:lnSpc>
                <a:spcPts val="1540"/>
              </a:lnSpc>
              <a:spcBef>
                <a:spcPts val="37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20" dirty="0" smtClean="0">
                <a:latin typeface="Calibri" panose="020F0502020204030204" pitchFamily="34" charset="0"/>
                <a:cs typeface="Calibri"/>
              </a:rPr>
              <a:t>O</a:t>
            </a:r>
            <a:r>
              <a:rPr sz="2400" spc="-10" dirty="0" smtClean="0">
                <a:latin typeface="Calibri" panose="020F0502020204030204" pitchFamily="34" charset="0"/>
                <a:cs typeface="Calibri"/>
              </a:rPr>
              <a:t>t</a:t>
            </a:r>
            <a:r>
              <a:rPr sz="2400" spc="-15" dirty="0" smtClean="0">
                <a:latin typeface="Calibri" panose="020F0502020204030204" pitchFamily="34" charset="0"/>
                <a:cs typeface="Calibri"/>
              </a:rPr>
              <a:t>he</a:t>
            </a:r>
            <a:r>
              <a:rPr sz="2400" spc="-10" dirty="0" smtClean="0">
                <a:latin typeface="Calibri" panose="020F0502020204030204" pitchFamily="34" charset="0"/>
                <a:cs typeface="Calibri"/>
              </a:rPr>
              <a:t>r</a:t>
            </a:r>
            <a:r>
              <a:rPr sz="24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demo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g</a:t>
            </a:r>
            <a:r>
              <a:rPr sz="2400" spc="-5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ap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h</a:t>
            </a:r>
            <a:r>
              <a:rPr sz="2400" dirty="0">
                <a:latin typeface="Calibri" panose="020F0502020204030204" pitchFamily="34" charset="0"/>
                <a:cs typeface="Calibri"/>
              </a:rPr>
              <a:t>i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c</a:t>
            </a:r>
            <a:r>
              <a:rPr sz="2400" spc="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cha</a:t>
            </a:r>
            <a:r>
              <a:rPr sz="2400" spc="-5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ac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i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s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tics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th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a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d</a:t>
            </a:r>
            <a:r>
              <a:rPr sz="2400" dirty="0">
                <a:latin typeface="Calibri" panose="020F0502020204030204" pitchFamily="34" charset="0"/>
                <a:cs typeface="Calibri"/>
              </a:rPr>
              <a:t>i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s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ti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n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g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u</a:t>
            </a:r>
            <a:r>
              <a:rPr sz="2400" dirty="0">
                <a:latin typeface="Calibri" panose="020F0502020204030204" pitchFamily="34" charset="0"/>
                <a:cs typeface="Calibri"/>
              </a:rPr>
              <a:t>i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s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h</a:t>
            </a:r>
            <a:r>
              <a:rPr sz="2400" spc="-5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mo</a:t>
            </a:r>
            <a:r>
              <a:rPr sz="2400" spc="-45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4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and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less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d</a:t>
            </a:r>
            <a:r>
              <a:rPr sz="2400" spc="-3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v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eloped</a:t>
            </a:r>
            <a:r>
              <a:rPr sz="2400" spc="1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c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ou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n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ies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 i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ncl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u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d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3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i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n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f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n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mo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3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</a:t>
            </a:r>
            <a:r>
              <a:rPr sz="2400" dirty="0">
                <a:latin typeface="Calibri" panose="020F0502020204030204" pitchFamily="34" charset="0"/>
                <a:cs typeface="Calibri"/>
              </a:rPr>
              <a:t>l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it</a:t>
            </a:r>
            <a:r>
              <a:rPr sz="2400" spc="-125" dirty="0">
                <a:latin typeface="Calibri" panose="020F0502020204030204" pitchFamily="34" charset="0"/>
                <a:cs typeface="Calibri"/>
              </a:rPr>
              <a:t>y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,</a:t>
            </a:r>
            <a:r>
              <a:rPr sz="2400" spc="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n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a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u</a:t>
            </a:r>
            <a:r>
              <a:rPr sz="2400" spc="-5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al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i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nc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ease,</a:t>
            </a:r>
            <a:r>
              <a:rPr sz="2400" spc="1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and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c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ud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1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b</a:t>
            </a:r>
            <a:r>
              <a:rPr sz="2400" dirty="0">
                <a:latin typeface="Calibri" panose="020F0502020204030204" pitchFamily="34" charset="0"/>
                <a:cs typeface="Calibri"/>
              </a:rPr>
              <a:t>i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th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5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at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es.</a:t>
            </a:r>
            <a:endParaRPr sz="2400" dirty="0">
              <a:latin typeface="Calibri" panose="020F0502020204030204" pitchFamily="34" charset="0"/>
              <a:cs typeface="Calibri"/>
            </a:endParaRPr>
          </a:p>
          <a:p>
            <a:pPr marL="355600" marR="290195" indent="-342900">
              <a:lnSpc>
                <a:spcPts val="154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 panose="020F0502020204030204" pitchFamily="34" charset="0"/>
                <a:cs typeface="Calibri"/>
              </a:rPr>
              <a:t>Babies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bor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n</a:t>
            </a:r>
            <a:r>
              <a:rPr sz="2400" spc="2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od</a:t>
            </a:r>
            <a:r>
              <a:rPr sz="2400" spc="-30" dirty="0">
                <a:latin typeface="Calibri" panose="020F0502020204030204" pitchFamily="34" charset="0"/>
                <a:cs typeface="Calibri"/>
              </a:rPr>
              <a:t>a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y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30" dirty="0">
                <a:latin typeface="Calibri" panose="020F0502020204030204" pitchFamily="34" charset="0"/>
                <a:cs typeface="Calibri"/>
              </a:rPr>
              <a:t>c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an 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x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pec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1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o</a:t>
            </a:r>
            <a:r>
              <a:rPr sz="2400" spc="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li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v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i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n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o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hei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1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early</a:t>
            </a:r>
            <a:r>
              <a:rPr sz="240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f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o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ties</a:t>
            </a:r>
            <a:r>
              <a:rPr sz="240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in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dirty="0">
                <a:latin typeface="Calibri" panose="020F0502020204030204" pitchFamily="34" charset="0"/>
                <a:cs typeface="Calibri"/>
              </a:rPr>
              <a:t>l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ess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d</a:t>
            </a:r>
            <a:r>
              <a:rPr sz="2400" spc="-3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v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eloped</a:t>
            </a:r>
            <a:r>
              <a:rPr sz="2400" spc="1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c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ou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n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ies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c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ompa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ed</a:t>
            </a:r>
            <a:r>
              <a:rPr sz="2400" spc="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o</a:t>
            </a:r>
            <a:r>
              <a:rPr sz="2400" spc="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hei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mi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d-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s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ev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n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ties</a:t>
            </a:r>
            <a:r>
              <a:rPr sz="240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in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 mo</a:t>
            </a:r>
            <a:r>
              <a:rPr sz="2400" spc="-45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3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d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ev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eloped</a:t>
            </a:r>
            <a:r>
              <a:rPr sz="2400" spc="1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c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ou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n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ies.</a:t>
            </a:r>
            <a:endParaRPr sz="2400" dirty="0">
              <a:latin typeface="Calibri" panose="020F0502020204030204" pitchFamily="34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he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30" dirty="0">
                <a:latin typeface="Calibri" panose="020F0502020204030204" pitchFamily="34" charset="0"/>
                <a:cs typeface="Calibri"/>
              </a:rPr>
              <a:t>g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ap in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li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f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x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pec</a:t>
            </a:r>
            <a:r>
              <a:rPr sz="2400" spc="-3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ancy</a:t>
            </a:r>
            <a:r>
              <a:rPr sz="240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is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g</a:t>
            </a:r>
            <a:r>
              <a:rPr sz="2400" spc="-35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a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er</a:t>
            </a:r>
            <a:r>
              <a:rPr sz="2400" spc="1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f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o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1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f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m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</a:t>
            </a:r>
            <a:r>
              <a:rPr sz="2400" dirty="0">
                <a:latin typeface="Calibri" panose="020F0502020204030204" pitchFamily="34" charset="0"/>
                <a:cs typeface="Calibri"/>
              </a:rPr>
              <a:t>l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es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th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a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n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f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o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males.</a:t>
            </a:r>
            <a:endParaRPr sz="2400" dirty="0">
              <a:latin typeface="Calibri" panose="020F0502020204030204" pitchFamily="34" charset="0"/>
              <a:cs typeface="Calibri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latin typeface="Calibri" panose="020F0502020204030204" pitchFamily="34" charset="0"/>
                <a:cs typeface="Calibri"/>
              </a:rPr>
              <a:t>W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it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h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lon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g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er</a:t>
            </a:r>
            <a:r>
              <a:rPr sz="2400" dirty="0">
                <a:latin typeface="Calibri" panose="020F0502020204030204" pitchFamily="34" charset="0"/>
                <a:cs typeface="Calibri"/>
              </a:rPr>
              <a:t> l</a:t>
            </a:r>
            <a:r>
              <a:rPr sz="2400" spc="5" dirty="0">
                <a:latin typeface="Calibri" panose="020F0502020204030204" pitchFamily="34" charset="0"/>
                <a:cs typeface="Calibri"/>
              </a:rPr>
              <a:t>i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f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3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xpec</a:t>
            </a:r>
            <a:r>
              <a:rPr sz="2400" spc="-35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ancies,</a:t>
            </a:r>
            <a:r>
              <a:rPr sz="2400" spc="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MDCs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h</a:t>
            </a:r>
            <a:r>
              <a:rPr sz="2400" spc="-35" dirty="0">
                <a:latin typeface="Calibri" panose="020F0502020204030204" pitchFamily="34" charset="0"/>
                <a:cs typeface="Calibri"/>
              </a:rPr>
              <a:t>a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v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 h</a:t>
            </a:r>
            <a:r>
              <a:rPr sz="2400" spc="5" dirty="0">
                <a:latin typeface="Calibri" panose="020F0502020204030204" pitchFamily="34" charset="0"/>
                <a:cs typeface="Calibri"/>
              </a:rPr>
              <a:t>i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gher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pe</a:t>
            </a:r>
            <a:r>
              <a:rPr sz="2400" spc="-45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c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n</a:t>
            </a:r>
            <a:r>
              <a:rPr sz="2400" spc="-30" dirty="0">
                <a:latin typeface="Calibri" panose="020F0502020204030204" pitchFamily="34" charset="0"/>
                <a:cs typeface="Calibri"/>
              </a:rPr>
              <a:t>t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g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1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o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f</a:t>
            </a:r>
            <a:r>
              <a:rPr sz="2400" spc="1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elde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ly</a:t>
            </a:r>
            <a:r>
              <a:rPr sz="2400" spc="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peo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p</a:t>
            </a:r>
            <a:r>
              <a:rPr sz="2400" dirty="0">
                <a:latin typeface="Calibri" panose="020F0502020204030204" pitchFamily="34" charset="0"/>
                <a:cs typeface="Calibri"/>
              </a:rPr>
              <a:t>l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who</a:t>
            </a:r>
            <a:r>
              <a:rPr sz="240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h</a:t>
            </a:r>
            <a:r>
              <a:rPr sz="2400" spc="-35" dirty="0">
                <a:latin typeface="Calibri" panose="020F0502020204030204" pitchFamily="34" charset="0"/>
                <a:cs typeface="Calibri"/>
              </a:rPr>
              <a:t>a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v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endParaRPr sz="2400" dirty="0">
              <a:latin typeface="Calibri" panose="020F0502020204030204" pitchFamily="34" charset="0"/>
              <a:cs typeface="Calibri"/>
            </a:endParaRPr>
          </a:p>
          <a:p>
            <a:pPr marL="355600">
              <a:lnSpc>
                <a:spcPts val="1730"/>
              </a:lnSpc>
            </a:pPr>
            <a:r>
              <a:rPr sz="2400" spc="-4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ti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ed</a:t>
            </a:r>
            <a:r>
              <a:rPr sz="2400" spc="1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and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4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c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ei</a:t>
            </a:r>
            <a:r>
              <a:rPr sz="2400" spc="-25" dirty="0">
                <a:latin typeface="Calibri" panose="020F0502020204030204" pitchFamily="34" charset="0"/>
                <a:cs typeface="Calibri"/>
              </a:rPr>
              <a:t>v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2400" spc="3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pu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blic</a:t>
            </a:r>
            <a:r>
              <a:rPr sz="2400" spc="-30" dirty="0">
                <a:latin typeface="Calibri" panose="020F0502020204030204" pitchFamily="34" charset="0"/>
                <a:cs typeface="Calibri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sup</a:t>
            </a:r>
            <a:r>
              <a:rPr sz="2400" spc="-10" dirty="0">
                <a:latin typeface="Calibri" panose="020F0502020204030204" pitchFamily="34" charset="0"/>
                <a:cs typeface="Calibri"/>
              </a:rPr>
              <a:t>p</a:t>
            </a:r>
            <a:r>
              <a:rPr sz="2400" spc="-15" dirty="0">
                <a:latin typeface="Calibri" panose="020F0502020204030204" pitchFamily="34" charset="0"/>
                <a:cs typeface="Calibri"/>
              </a:rPr>
              <a:t>o</a:t>
            </a:r>
            <a:r>
              <a:rPr sz="2400" spc="-20" dirty="0">
                <a:latin typeface="Calibri" panose="020F0502020204030204" pitchFamily="34" charset="0"/>
                <a:cs typeface="Calibri"/>
              </a:rPr>
              <a:t>r</a:t>
            </a:r>
            <a:r>
              <a:rPr sz="2400" spc="-5" dirty="0">
                <a:latin typeface="Calibri" panose="020F0502020204030204" pitchFamily="34" charset="0"/>
                <a:cs typeface="Calibri"/>
              </a:rPr>
              <a:t>t.</a:t>
            </a:r>
            <a:endParaRPr sz="24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6300" y="2712754"/>
            <a:ext cx="75438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396"/>
            <a:ext cx="6347713" cy="1320800"/>
          </a:xfrm>
          <a:prstGeom prst="rect">
            <a:avLst/>
          </a:prstGeom>
        </p:spPr>
        <p:txBody>
          <a:bodyPr vert="horz" wrap="square" lIns="0" tIns="406781" rIns="0" bIns="0" rtlCol="0">
            <a:spAutoFit/>
          </a:bodyPr>
          <a:lstStyle/>
          <a:p>
            <a:pPr marL="1604010">
              <a:lnSpc>
                <a:spcPct val="100000"/>
              </a:lnSpc>
            </a:pPr>
            <a:r>
              <a:rPr dirty="0"/>
              <a:t>I</a:t>
            </a:r>
            <a:r>
              <a:rPr spc="-25" dirty="0"/>
              <a:t>n</a:t>
            </a:r>
            <a:r>
              <a:rPr spc="-85" dirty="0"/>
              <a:t>f</a:t>
            </a:r>
            <a:r>
              <a:rPr dirty="0"/>
              <a:t>a</a:t>
            </a:r>
            <a:r>
              <a:rPr spc="-30" dirty="0"/>
              <a:t>n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M</a:t>
            </a:r>
            <a:r>
              <a:rPr spc="5" dirty="0"/>
              <a:t>o</a:t>
            </a:r>
            <a:r>
              <a:rPr dirty="0"/>
              <a:t>r</a:t>
            </a:r>
            <a:r>
              <a:rPr spc="-50" dirty="0"/>
              <a:t>t</a:t>
            </a:r>
            <a:r>
              <a:rPr dirty="0"/>
              <a:t>ality</a:t>
            </a:r>
            <a:r>
              <a:rPr spc="5" dirty="0"/>
              <a:t> </a:t>
            </a:r>
            <a:r>
              <a:rPr dirty="0"/>
              <a:t>R</a:t>
            </a:r>
            <a:r>
              <a:rPr spc="-40" dirty="0"/>
              <a:t>a</a:t>
            </a:r>
            <a:r>
              <a:rPr spc="-50" dirty="0"/>
              <a:t>t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42802"/>
            <a:ext cx="7600315" cy="1713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74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90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2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vi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e.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eloped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740"/>
              </a:lnSpc>
            </a:pP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tries,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MDCs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than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9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e.</a:t>
            </a:r>
            <a:endParaRPr sz="2400">
              <a:latin typeface="Calibri"/>
              <a:cs typeface="Calibri"/>
            </a:endParaRPr>
          </a:p>
          <a:p>
            <a:pPr marL="355600" marR="189865" indent="-342900" algn="just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 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mor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ality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at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LDC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spc="-5" dirty="0">
                <a:latin typeface="Calibri"/>
                <a:cs typeface="Calibri"/>
              </a:rPr>
              <a:t>son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malnutrition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lack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medicin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(or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 </a:t>
            </a:r>
            <a:r>
              <a:rPr sz="2400" dirty="0">
                <a:latin typeface="Calibri"/>
                <a:cs typeface="Calibri"/>
              </a:rPr>
              <a:t>medi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ctice</a:t>
            </a:r>
            <a:r>
              <a:rPr sz="2400" spc="-5" dirty="0">
                <a:latin typeface="Calibri"/>
                <a:cs typeface="Calibri"/>
              </a:rPr>
              <a:t>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3505198"/>
            <a:ext cx="5715000" cy="3248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-228600"/>
            <a:ext cx="6347713" cy="1320800"/>
          </a:xfrm>
          <a:prstGeom prst="rect">
            <a:avLst/>
          </a:prstGeom>
        </p:spPr>
        <p:txBody>
          <a:bodyPr vert="horz" wrap="square" lIns="0" tIns="406781" rIns="0" bIns="0" rtlCol="0">
            <a:spAutoFit/>
          </a:bodyPr>
          <a:lstStyle/>
          <a:p>
            <a:pPr marL="1533525">
              <a:lnSpc>
                <a:spcPct val="100000"/>
              </a:lnSpc>
            </a:pPr>
            <a:r>
              <a:rPr dirty="0"/>
              <a:t>N</a:t>
            </a:r>
            <a:r>
              <a:rPr spc="-35" dirty="0"/>
              <a:t>a</a:t>
            </a:r>
            <a:r>
              <a:rPr dirty="0"/>
              <a:t>tu</a:t>
            </a:r>
            <a:r>
              <a:rPr spc="-80" dirty="0"/>
              <a:t>r</a:t>
            </a:r>
            <a:r>
              <a:rPr dirty="0"/>
              <a:t>al</a:t>
            </a:r>
            <a:r>
              <a:rPr spc="-15" dirty="0"/>
              <a:t> </a:t>
            </a:r>
            <a:r>
              <a:rPr dirty="0"/>
              <a:t>Inc</a:t>
            </a:r>
            <a:r>
              <a:rPr spc="-60" dirty="0"/>
              <a:t>r</a:t>
            </a:r>
            <a:r>
              <a:rPr dirty="0"/>
              <a:t>ea</a:t>
            </a:r>
            <a:r>
              <a:rPr spc="10" dirty="0"/>
              <a:t>s</a:t>
            </a:r>
            <a:r>
              <a:rPr dirty="0"/>
              <a:t>e R</a:t>
            </a:r>
            <a:r>
              <a:rPr spc="-25" dirty="0"/>
              <a:t>a</a:t>
            </a:r>
            <a:r>
              <a:rPr spc="-45" dirty="0"/>
              <a:t>t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0400" y="914400"/>
            <a:ext cx="7823200" cy="240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5085" indent="-342900">
              <a:lnSpc>
                <a:spcPct val="901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ease 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than</a:t>
            </a:r>
            <a:r>
              <a:rPr sz="2800" spc="-15" dirty="0">
                <a:latin typeface="Calibri"/>
                <a:cs typeface="Calibri"/>
              </a:rPr>
              <a:t> 2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dirty="0">
                <a:latin typeface="Calibri"/>
                <a:cs typeface="Calibri"/>
              </a:rPr>
              <a:t>annually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eloped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tries and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ess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</a:t>
            </a:r>
            <a:r>
              <a:rPr sz="2800" spc="-3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 in</a:t>
            </a:r>
            <a:r>
              <a:rPr sz="2800" spc="-20" dirty="0">
                <a:latin typeface="Calibri"/>
                <a:cs typeface="Calibri"/>
              </a:rPr>
              <a:t> mo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eloped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ones.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G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tu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</a:t>
            </a:r>
            <a:r>
              <a:rPr sz="2800" spc="-3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ease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r</a:t>
            </a:r>
            <a:r>
              <a:rPr sz="2800" spc="70" dirty="0">
                <a:latin typeface="Calibri"/>
                <a:cs typeface="Calibri"/>
              </a:rPr>
              <a:t>y</a:t>
            </a:r>
            <a:r>
              <a:rPr sz="2800" spc="-145" dirty="0">
                <a:latin typeface="Calibri"/>
                <a:cs typeface="Calibri"/>
              </a:rPr>
              <a:t>’</a:t>
            </a:r>
            <a:r>
              <a:rPr sz="2800" dirty="0">
                <a:latin typeface="Calibri"/>
                <a:cs typeface="Calibri"/>
              </a:rPr>
              <a:t>s ability</a:t>
            </a:r>
            <a:r>
              <a:rPr sz="2800" spc="-25" dirty="0">
                <a:latin typeface="Calibri"/>
                <a:cs typeface="Calibri"/>
              </a:rPr>
              <a:t> t</a:t>
            </a:r>
            <a:r>
              <a:rPr sz="2800" dirty="0">
                <a:latin typeface="Calibri"/>
                <a:cs typeface="Calibri"/>
              </a:rPr>
              <a:t>o p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vide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1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vices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</a:t>
            </a:r>
            <a:r>
              <a:rPr sz="2800" spc="-8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peopl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althi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ucti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e.</a:t>
            </a:r>
          </a:p>
        </p:txBody>
      </p:sp>
      <p:sp>
        <p:nvSpPr>
          <p:cNvPr id="4" name="object 4"/>
          <p:cNvSpPr/>
          <p:nvPr/>
        </p:nvSpPr>
        <p:spPr>
          <a:xfrm>
            <a:off x="1676400" y="3429000"/>
            <a:ext cx="5791200" cy="328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17060"/>
            <a:ext cx="6347713" cy="1320800"/>
          </a:xfrm>
          <a:prstGeom prst="rect">
            <a:avLst/>
          </a:prstGeom>
        </p:spPr>
        <p:txBody>
          <a:bodyPr vert="horz" wrap="square" lIns="0" tIns="256311" rIns="0" bIns="0" rtlCol="0">
            <a:spAutoFit/>
          </a:bodyPr>
          <a:lstStyle/>
          <a:p>
            <a:pPr marL="2094230">
              <a:lnSpc>
                <a:spcPct val="100000"/>
              </a:lnSpc>
            </a:pPr>
            <a:r>
              <a:rPr spc="-5" dirty="0"/>
              <a:t>Cru</a:t>
            </a:r>
            <a:r>
              <a:rPr spc="5" dirty="0"/>
              <a:t>d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Birth R</a:t>
            </a:r>
            <a:r>
              <a:rPr spc="-45" dirty="0"/>
              <a:t>a</a:t>
            </a:r>
            <a:r>
              <a:rPr spc="-50" dirty="0"/>
              <a:t>t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78256" y="990600"/>
            <a:ext cx="8382000" cy="3674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3189">
              <a:lnSpc>
                <a:spcPct val="80000"/>
              </a:lnSpc>
              <a:tabLst>
                <a:tab pos="355600" algn="l"/>
              </a:tabLst>
            </a:pPr>
            <a:r>
              <a:rPr sz="2000" spc="-15" dirty="0"/>
              <a:t>Les</a:t>
            </a:r>
            <a:r>
              <a:rPr sz="2000" spc="-10" dirty="0"/>
              <a:t>s</a:t>
            </a:r>
            <a:r>
              <a:rPr sz="2000" dirty="0"/>
              <a:t> </a:t>
            </a:r>
            <a:r>
              <a:rPr sz="2000" spc="-15" dirty="0"/>
              <a:t>d</a:t>
            </a:r>
            <a:r>
              <a:rPr sz="2000" spc="-25" dirty="0"/>
              <a:t>ev</a:t>
            </a:r>
            <a:r>
              <a:rPr sz="2000" spc="-10" dirty="0"/>
              <a:t>eloped</a:t>
            </a:r>
            <a:r>
              <a:rPr sz="2000" spc="15" dirty="0"/>
              <a:t> </a:t>
            </a:r>
            <a:r>
              <a:rPr sz="2000" spc="-25" dirty="0"/>
              <a:t>c</a:t>
            </a:r>
            <a:r>
              <a:rPr sz="2000" spc="-15" dirty="0"/>
              <a:t>ou</a:t>
            </a:r>
            <a:r>
              <a:rPr sz="2000" spc="-25" dirty="0"/>
              <a:t>n</a:t>
            </a:r>
            <a:r>
              <a:rPr sz="2000" spc="-10" dirty="0"/>
              <a:t>t</a:t>
            </a:r>
            <a:r>
              <a:rPr sz="2000" spc="-15" dirty="0"/>
              <a:t>r</a:t>
            </a:r>
            <a:r>
              <a:rPr sz="2000" spc="-10" dirty="0"/>
              <a:t>ies</a:t>
            </a:r>
            <a:r>
              <a:rPr sz="2000" spc="15" dirty="0"/>
              <a:t> </a:t>
            </a:r>
            <a:r>
              <a:rPr sz="2000" spc="-15" dirty="0"/>
              <a:t>h</a:t>
            </a:r>
            <a:r>
              <a:rPr sz="2000" spc="-30" dirty="0"/>
              <a:t>a</a:t>
            </a:r>
            <a:r>
              <a:rPr sz="2000" spc="-25" dirty="0"/>
              <a:t>v</a:t>
            </a:r>
            <a:r>
              <a:rPr sz="2000" spc="-10" dirty="0"/>
              <a:t>e</a:t>
            </a:r>
            <a:r>
              <a:rPr sz="2000" spc="-5" dirty="0"/>
              <a:t> </a:t>
            </a:r>
            <a:r>
              <a:rPr sz="2000" spc="-15" dirty="0"/>
              <a:t>hi</a:t>
            </a:r>
            <a:r>
              <a:rPr sz="2000" spc="-5" dirty="0"/>
              <a:t>g</a:t>
            </a:r>
            <a:r>
              <a:rPr sz="2000" spc="-15" dirty="0"/>
              <a:t>he</a:t>
            </a:r>
            <a:r>
              <a:rPr sz="2000" spc="-10" dirty="0"/>
              <a:t>r </a:t>
            </a:r>
            <a:r>
              <a:rPr sz="2000" spc="-15" dirty="0"/>
              <a:t>n</a:t>
            </a:r>
            <a:r>
              <a:rPr sz="2000" spc="-20" dirty="0"/>
              <a:t>a</a:t>
            </a:r>
            <a:r>
              <a:rPr sz="2000" spc="-10" dirty="0"/>
              <a:t>t</a:t>
            </a:r>
            <a:r>
              <a:rPr sz="2000" spc="-15" dirty="0"/>
              <a:t>u</a:t>
            </a:r>
            <a:r>
              <a:rPr sz="2000" spc="-50" dirty="0"/>
              <a:t>r</a:t>
            </a:r>
            <a:r>
              <a:rPr sz="2000" spc="-10" dirty="0"/>
              <a:t>al</a:t>
            </a:r>
            <a:r>
              <a:rPr sz="2000" spc="-20" dirty="0"/>
              <a:t> </a:t>
            </a:r>
            <a:r>
              <a:rPr sz="2000" spc="-5" dirty="0"/>
              <a:t>i</a:t>
            </a:r>
            <a:r>
              <a:rPr sz="2000" spc="-15" dirty="0"/>
              <a:t>nc</a:t>
            </a:r>
            <a:r>
              <a:rPr sz="2000" spc="-40" dirty="0"/>
              <a:t>r</a:t>
            </a:r>
            <a:r>
              <a:rPr sz="2000" spc="-10" dirty="0"/>
              <a:t>ease</a:t>
            </a:r>
            <a:r>
              <a:rPr sz="2000" spc="15" dirty="0"/>
              <a:t> </a:t>
            </a:r>
            <a:r>
              <a:rPr sz="2000" spc="-55" dirty="0"/>
              <a:t>r</a:t>
            </a:r>
            <a:r>
              <a:rPr sz="2000" spc="-20" dirty="0"/>
              <a:t>at</a:t>
            </a:r>
            <a:r>
              <a:rPr sz="2000" spc="-10" dirty="0"/>
              <a:t>es</a:t>
            </a:r>
            <a:r>
              <a:rPr sz="2000" dirty="0"/>
              <a:t> </a:t>
            </a:r>
            <a:r>
              <a:rPr sz="2000" spc="-15" dirty="0"/>
              <a:t>be</a:t>
            </a:r>
            <a:r>
              <a:rPr sz="2000" spc="-25" dirty="0"/>
              <a:t>c</a:t>
            </a:r>
            <a:r>
              <a:rPr sz="2000" spc="-10" dirty="0"/>
              <a:t>au</a:t>
            </a:r>
            <a:r>
              <a:rPr sz="2000" spc="-15" dirty="0"/>
              <a:t>s</a:t>
            </a:r>
            <a:r>
              <a:rPr sz="2000" spc="-10" dirty="0"/>
              <a:t>e</a:t>
            </a:r>
            <a:r>
              <a:rPr sz="2000" spc="5" dirty="0"/>
              <a:t> </a:t>
            </a:r>
            <a:r>
              <a:rPr sz="2000" spc="-10" dirty="0"/>
              <a:t>t</a:t>
            </a:r>
            <a:r>
              <a:rPr sz="2000" spc="-15" dirty="0"/>
              <a:t>h</a:t>
            </a:r>
            <a:r>
              <a:rPr sz="2000" spc="-25" dirty="0"/>
              <a:t>e</a:t>
            </a:r>
            <a:r>
              <a:rPr sz="2000" spc="-10" dirty="0"/>
              <a:t>y</a:t>
            </a:r>
            <a:r>
              <a:rPr sz="2000" spc="5" dirty="0"/>
              <a:t> </a:t>
            </a:r>
            <a:r>
              <a:rPr sz="2000" spc="-15" dirty="0"/>
              <a:t>h</a:t>
            </a:r>
            <a:r>
              <a:rPr sz="2000" spc="-30" dirty="0"/>
              <a:t>a</a:t>
            </a:r>
            <a:r>
              <a:rPr sz="2000" spc="-25" dirty="0"/>
              <a:t>v</a:t>
            </a:r>
            <a:r>
              <a:rPr sz="2000" spc="-10" dirty="0"/>
              <a:t>e</a:t>
            </a:r>
            <a:r>
              <a:rPr sz="2000" spc="-5" dirty="0"/>
              <a:t> </a:t>
            </a:r>
            <a:r>
              <a:rPr sz="2000" spc="-15" dirty="0"/>
              <a:t>hi</a:t>
            </a:r>
            <a:r>
              <a:rPr sz="2000" spc="-5" dirty="0"/>
              <a:t>g</a:t>
            </a:r>
            <a:r>
              <a:rPr sz="2000" spc="-15" dirty="0"/>
              <a:t>he</a:t>
            </a:r>
            <a:r>
              <a:rPr sz="2000" spc="-10" dirty="0"/>
              <a:t>r c</a:t>
            </a:r>
            <a:r>
              <a:rPr sz="2000" spc="-20" dirty="0"/>
              <a:t>r</a:t>
            </a:r>
            <a:r>
              <a:rPr sz="2000" spc="-15" dirty="0"/>
              <a:t>ude b</a:t>
            </a:r>
            <a:r>
              <a:rPr sz="2000" dirty="0"/>
              <a:t>i</a:t>
            </a:r>
            <a:r>
              <a:rPr sz="2000" spc="-15" dirty="0"/>
              <a:t>r</a:t>
            </a:r>
            <a:r>
              <a:rPr sz="2000" spc="-10" dirty="0"/>
              <a:t>th</a:t>
            </a:r>
            <a:r>
              <a:rPr sz="2000" spc="-15" dirty="0"/>
              <a:t> </a:t>
            </a:r>
            <a:r>
              <a:rPr sz="2000" spc="-55" dirty="0" smtClean="0"/>
              <a:t>r</a:t>
            </a:r>
            <a:r>
              <a:rPr sz="2000" spc="-20" dirty="0" smtClean="0"/>
              <a:t>at</a:t>
            </a:r>
            <a:r>
              <a:rPr sz="2000" spc="-10" dirty="0" smtClean="0"/>
              <a:t>es.</a:t>
            </a:r>
            <a:endParaRPr lang="en-US" sz="2000" spc="-10" dirty="0" smtClean="0"/>
          </a:p>
          <a:p>
            <a:pPr marL="355600" marR="123189">
              <a:lnSpc>
                <a:spcPct val="80000"/>
              </a:lnSpc>
              <a:tabLst>
                <a:tab pos="355600" algn="l"/>
              </a:tabLst>
            </a:pPr>
            <a:r>
              <a:rPr sz="2000" spc="-15" dirty="0" smtClean="0"/>
              <a:t>T</a:t>
            </a:r>
            <a:r>
              <a:rPr sz="2000" spc="-10" dirty="0" smtClean="0"/>
              <a:t>he</a:t>
            </a:r>
            <a:r>
              <a:rPr sz="2000" spc="-20" dirty="0" smtClean="0"/>
              <a:t> </a:t>
            </a:r>
            <a:r>
              <a:rPr sz="2000" spc="-10" dirty="0"/>
              <a:t>an</a:t>
            </a:r>
            <a:r>
              <a:rPr sz="2000" spc="-15" dirty="0"/>
              <a:t>nu</a:t>
            </a:r>
            <a:r>
              <a:rPr sz="2000" spc="-5" dirty="0"/>
              <a:t>al</a:t>
            </a:r>
            <a:r>
              <a:rPr sz="2000" spc="-25" dirty="0"/>
              <a:t> </a:t>
            </a:r>
            <a:r>
              <a:rPr sz="2000" spc="-10" dirty="0"/>
              <a:t>c</a:t>
            </a:r>
            <a:r>
              <a:rPr sz="2000" spc="-20" dirty="0"/>
              <a:t>r</a:t>
            </a:r>
            <a:r>
              <a:rPr sz="2000" spc="-15" dirty="0"/>
              <a:t>ud</a:t>
            </a:r>
            <a:r>
              <a:rPr sz="2000" spc="-10" dirty="0"/>
              <a:t>e</a:t>
            </a:r>
            <a:r>
              <a:rPr sz="2000" spc="20" dirty="0"/>
              <a:t> </a:t>
            </a:r>
            <a:r>
              <a:rPr sz="2000" spc="-15" dirty="0"/>
              <a:t>b</a:t>
            </a:r>
            <a:r>
              <a:rPr sz="2000" dirty="0"/>
              <a:t>i</a:t>
            </a:r>
            <a:r>
              <a:rPr sz="2000" spc="-15" dirty="0"/>
              <a:t>r</a:t>
            </a:r>
            <a:r>
              <a:rPr sz="2000" spc="-10" dirty="0"/>
              <a:t>th</a:t>
            </a:r>
            <a:r>
              <a:rPr sz="2000" spc="-15" dirty="0"/>
              <a:t> </a:t>
            </a:r>
            <a:r>
              <a:rPr sz="2000" spc="-55" dirty="0"/>
              <a:t>r</a:t>
            </a:r>
            <a:r>
              <a:rPr sz="2000" spc="-20" dirty="0"/>
              <a:t>at</a:t>
            </a:r>
            <a:r>
              <a:rPr sz="2000" spc="-10" dirty="0"/>
              <a:t>e</a:t>
            </a:r>
            <a:r>
              <a:rPr sz="2000" spc="5" dirty="0"/>
              <a:t> </a:t>
            </a:r>
            <a:r>
              <a:rPr sz="2000" spc="-40" dirty="0"/>
              <a:t>e</a:t>
            </a:r>
            <a:r>
              <a:rPr sz="2000" spc="-45" dirty="0"/>
              <a:t>x</a:t>
            </a:r>
            <a:r>
              <a:rPr sz="2000" spc="-10" dirty="0"/>
              <a:t>c</a:t>
            </a:r>
            <a:r>
              <a:rPr sz="2000" spc="-20" dirty="0"/>
              <a:t>e</a:t>
            </a:r>
            <a:r>
              <a:rPr sz="2000" spc="-10" dirty="0"/>
              <a:t>eds</a:t>
            </a:r>
            <a:r>
              <a:rPr sz="2000" spc="15" dirty="0"/>
              <a:t> </a:t>
            </a:r>
            <a:r>
              <a:rPr sz="2000" spc="-15" dirty="0"/>
              <a:t>4</a:t>
            </a:r>
            <a:r>
              <a:rPr sz="2000" spc="-10" dirty="0"/>
              <a:t>0</a:t>
            </a:r>
            <a:r>
              <a:rPr sz="2000" dirty="0"/>
              <a:t> </a:t>
            </a:r>
            <a:r>
              <a:rPr sz="2000" spc="-15" dirty="0"/>
              <a:t>pe</a:t>
            </a:r>
            <a:r>
              <a:rPr sz="2000" spc="-10" dirty="0"/>
              <a:t>r</a:t>
            </a:r>
            <a:r>
              <a:rPr sz="2000" spc="15" dirty="0"/>
              <a:t> </a:t>
            </a:r>
            <a:r>
              <a:rPr sz="2000" spc="-15" dirty="0"/>
              <a:t>1</a:t>
            </a:r>
            <a:r>
              <a:rPr sz="2000" spc="-5" dirty="0"/>
              <a:t>,</a:t>
            </a:r>
            <a:r>
              <a:rPr sz="2000" spc="-20" dirty="0"/>
              <a:t>0</a:t>
            </a:r>
            <a:r>
              <a:rPr sz="2000" spc="-15" dirty="0"/>
              <a:t>0</a:t>
            </a:r>
            <a:r>
              <a:rPr sz="2000" spc="-10" dirty="0"/>
              <a:t>0</a:t>
            </a:r>
            <a:r>
              <a:rPr sz="2000" spc="25" dirty="0"/>
              <a:t> </a:t>
            </a:r>
            <a:r>
              <a:rPr sz="2000" spc="-10" dirty="0"/>
              <a:t>in</a:t>
            </a:r>
            <a:r>
              <a:rPr sz="2000" spc="-15" dirty="0"/>
              <a:t> ma</a:t>
            </a:r>
            <a:r>
              <a:rPr sz="2000" spc="-35" dirty="0"/>
              <a:t>n</a:t>
            </a:r>
            <a:r>
              <a:rPr sz="2000" spc="-10" dirty="0"/>
              <a:t>y</a:t>
            </a:r>
            <a:r>
              <a:rPr sz="2000" spc="-5" dirty="0"/>
              <a:t> </a:t>
            </a:r>
            <a:r>
              <a:rPr sz="2000" spc="-15" dirty="0"/>
              <a:t>LDCs</a:t>
            </a:r>
            <a:r>
              <a:rPr sz="2000" spc="-5" dirty="0"/>
              <a:t>,</a:t>
            </a:r>
            <a:r>
              <a:rPr sz="2000" spc="10" dirty="0"/>
              <a:t> </a:t>
            </a:r>
            <a:r>
              <a:rPr sz="2000" spc="-25" dirty="0"/>
              <a:t>c</a:t>
            </a:r>
            <a:r>
              <a:rPr sz="2000" spc="-15" dirty="0"/>
              <a:t>ompa</a:t>
            </a:r>
            <a:r>
              <a:rPr sz="2000" spc="-40" dirty="0"/>
              <a:t>r</a:t>
            </a:r>
            <a:r>
              <a:rPr sz="2000" spc="-10" dirty="0"/>
              <a:t>ed</a:t>
            </a:r>
            <a:r>
              <a:rPr sz="2000" spc="30" dirty="0"/>
              <a:t> </a:t>
            </a:r>
            <a:r>
              <a:rPr sz="2000" spc="-20" dirty="0"/>
              <a:t>t</a:t>
            </a:r>
            <a:r>
              <a:rPr sz="2000" spc="-10" dirty="0"/>
              <a:t>o</a:t>
            </a:r>
            <a:r>
              <a:rPr sz="2000" spc="-5" dirty="0"/>
              <a:t> </a:t>
            </a:r>
            <a:r>
              <a:rPr sz="2000" spc="-10" dirty="0"/>
              <a:t>less</a:t>
            </a:r>
            <a:r>
              <a:rPr sz="2000" spc="-5" dirty="0"/>
              <a:t> </a:t>
            </a:r>
            <a:r>
              <a:rPr sz="2000" spc="-10" dirty="0"/>
              <a:t>t</a:t>
            </a:r>
            <a:r>
              <a:rPr sz="2000" spc="-15" dirty="0"/>
              <a:t>h</a:t>
            </a:r>
            <a:r>
              <a:rPr sz="2000" spc="-10" dirty="0"/>
              <a:t>an</a:t>
            </a:r>
            <a:r>
              <a:rPr sz="2000" spc="-15" dirty="0"/>
              <a:t> 1</a:t>
            </a:r>
            <a:r>
              <a:rPr sz="2000" spc="-10" dirty="0"/>
              <a:t>5</a:t>
            </a:r>
            <a:r>
              <a:rPr sz="2000" spc="15" dirty="0"/>
              <a:t> </a:t>
            </a:r>
            <a:r>
              <a:rPr sz="2000" spc="-15" dirty="0" smtClean="0"/>
              <a:t>per</a:t>
            </a:r>
            <a:r>
              <a:rPr lang="en-US" sz="2000" spc="-15" dirty="0" smtClean="0"/>
              <a:t> </a:t>
            </a:r>
            <a:r>
              <a:rPr sz="2000" spc="-20" dirty="0" smtClean="0"/>
              <a:t>1</a:t>
            </a:r>
            <a:r>
              <a:rPr sz="2000" spc="-5" dirty="0" smtClean="0"/>
              <a:t>,</a:t>
            </a:r>
            <a:r>
              <a:rPr sz="2000" spc="-20" dirty="0" smtClean="0"/>
              <a:t>00</a:t>
            </a:r>
            <a:r>
              <a:rPr sz="2000" spc="-10" dirty="0" smtClean="0"/>
              <a:t>0</a:t>
            </a:r>
            <a:r>
              <a:rPr sz="2000" spc="10" dirty="0" smtClean="0"/>
              <a:t> </a:t>
            </a:r>
            <a:r>
              <a:rPr sz="2000" dirty="0"/>
              <a:t>in </a:t>
            </a:r>
            <a:r>
              <a:rPr sz="2000" spc="-10" dirty="0" smtClean="0"/>
              <a:t>MDCs.</a:t>
            </a:r>
            <a:endParaRPr lang="en-US" sz="2000" spc="-10" dirty="0" smtClean="0"/>
          </a:p>
          <a:p>
            <a:pPr marL="355600" marR="123189">
              <a:lnSpc>
                <a:spcPct val="80000"/>
              </a:lnSpc>
              <a:tabLst>
                <a:tab pos="355600" algn="l"/>
              </a:tabLst>
            </a:pPr>
            <a:r>
              <a:rPr sz="2000" spc="-15" dirty="0" smtClean="0"/>
              <a:t>Mo</a:t>
            </a:r>
            <a:r>
              <a:rPr sz="2000" spc="-40" dirty="0" smtClean="0"/>
              <a:t>r</a:t>
            </a:r>
            <a:r>
              <a:rPr sz="2000" spc="-10" dirty="0" smtClean="0"/>
              <a:t>e</a:t>
            </a:r>
            <a:r>
              <a:rPr sz="2000" spc="5" dirty="0" smtClean="0"/>
              <a:t> </a:t>
            </a:r>
            <a:r>
              <a:rPr sz="2000" spc="-15" dirty="0"/>
              <a:t>d</a:t>
            </a:r>
            <a:r>
              <a:rPr sz="2000" spc="-25" dirty="0"/>
              <a:t>ev</a:t>
            </a:r>
            <a:r>
              <a:rPr sz="2000" spc="-10" dirty="0"/>
              <a:t>eloped</a:t>
            </a:r>
            <a:r>
              <a:rPr sz="2000" spc="15" dirty="0"/>
              <a:t> </a:t>
            </a:r>
            <a:r>
              <a:rPr sz="2000" spc="-10" dirty="0"/>
              <a:t>and</a:t>
            </a:r>
            <a:r>
              <a:rPr sz="2000" spc="-5" dirty="0"/>
              <a:t> </a:t>
            </a:r>
            <a:r>
              <a:rPr sz="2000" dirty="0"/>
              <a:t>l</a:t>
            </a:r>
            <a:r>
              <a:rPr sz="2000" spc="-10" dirty="0"/>
              <a:t>ess</a:t>
            </a:r>
            <a:r>
              <a:rPr sz="2000" spc="-5" dirty="0"/>
              <a:t> </a:t>
            </a:r>
            <a:r>
              <a:rPr sz="2000" spc="-15" dirty="0"/>
              <a:t>d</a:t>
            </a:r>
            <a:r>
              <a:rPr sz="2000" spc="-30" dirty="0"/>
              <a:t>e</a:t>
            </a:r>
            <a:r>
              <a:rPr sz="2000" spc="-25" dirty="0"/>
              <a:t>v</a:t>
            </a:r>
            <a:r>
              <a:rPr sz="2000" spc="-10" dirty="0"/>
              <a:t>eloped</a:t>
            </a:r>
            <a:r>
              <a:rPr sz="2000" spc="15" dirty="0"/>
              <a:t> </a:t>
            </a:r>
            <a:r>
              <a:rPr sz="2000" spc="-25" dirty="0"/>
              <a:t>c</a:t>
            </a:r>
            <a:r>
              <a:rPr sz="2000" spc="-15" dirty="0"/>
              <a:t>ou</a:t>
            </a:r>
            <a:r>
              <a:rPr sz="2000" spc="-25" dirty="0"/>
              <a:t>n</a:t>
            </a:r>
            <a:r>
              <a:rPr sz="2000" spc="-10" dirty="0"/>
              <a:t>t</a:t>
            </a:r>
            <a:r>
              <a:rPr sz="2000" spc="-15" dirty="0"/>
              <a:t>r</a:t>
            </a:r>
            <a:r>
              <a:rPr sz="2000" spc="-10" dirty="0"/>
              <a:t>ies</a:t>
            </a:r>
            <a:r>
              <a:rPr sz="2000" dirty="0"/>
              <a:t> </a:t>
            </a:r>
            <a:r>
              <a:rPr sz="2000" spc="-15" dirty="0"/>
              <a:t>bo</a:t>
            </a:r>
            <a:r>
              <a:rPr sz="2000" spc="-5" dirty="0"/>
              <a:t>t</a:t>
            </a:r>
            <a:r>
              <a:rPr sz="2000" spc="-10" dirty="0"/>
              <a:t>h</a:t>
            </a:r>
            <a:r>
              <a:rPr sz="2000" spc="5" dirty="0"/>
              <a:t> </a:t>
            </a:r>
            <a:r>
              <a:rPr sz="2000" spc="-15" dirty="0"/>
              <a:t>h</a:t>
            </a:r>
            <a:r>
              <a:rPr sz="2000" spc="-30" dirty="0"/>
              <a:t>a</a:t>
            </a:r>
            <a:r>
              <a:rPr sz="2000" spc="-25" dirty="0"/>
              <a:t>v</a:t>
            </a:r>
            <a:r>
              <a:rPr sz="2000" spc="-10" dirty="0"/>
              <a:t>e</a:t>
            </a:r>
            <a:r>
              <a:rPr sz="2000" spc="-5" dirty="0"/>
              <a:t> </a:t>
            </a:r>
            <a:r>
              <a:rPr sz="2000" spc="-10" dirty="0"/>
              <a:t>annual</a:t>
            </a:r>
            <a:r>
              <a:rPr sz="2000" spc="-20" dirty="0"/>
              <a:t> </a:t>
            </a:r>
            <a:r>
              <a:rPr sz="2000" spc="-10" dirty="0"/>
              <a:t>c</a:t>
            </a:r>
            <a:r>
              <a:rPr sz="2000" spc="-20" dirty="0"/>
              <a:t>r</a:t>
            </a:r>
            <a:r>
              <a:rPr sz="2000" spc="-15" dirty="0"/>
              <a:t>ud</a:t>
            </a:r>
            <a:r>
              <a:rPr sz="2000" spc="-10" dirty="0"/>
              <a:t>e</a:t>
            </a:r>
            <a:r>
              <a:rPr sz="2000" spc="10" dirty="0"/>
              <a:t> </a:t>
            </a:r>
            <a:r>
              <a:rPr sz="2000" spc="-15" dirty="0"/>
              <a:t>de</a:t>
            </a:r>
            <a:r>
              <a:rPr sz="2000" spc="-20" dirty="0"/>
              <a:t>a</a:t>
            </a:r>
            <a:r>
              <a:rPr sz="2000" spc="-10" dirty="0"/>
              <a:t>th</a:t>
            </a:r>
            <a:r>
              <a:rPr sz="2000" spc="-5" dirty="0"/>
              <a:t> </a:t>
            </a:r>
            <a:r>
              <a:rPr sz="2000" spc="-50" dirty="0"/>
              <a:t>r</a:t>
            </a:r>
            <a:r>
              <a:rPr sz="2000" spc="-20" dirty="0"/>
              <a:t>at</a:t>
            </a:r>
            <a:r>
              <a:rPr sz="2000" spc="-10" dirty="0"/>
              <a:t>es</a:t>
            </a:r>
            <a:r>
              <a:rPr sz="2000" dirty="0"/>
              <a:t> </a:t>
            </a:r>
            <a:r>
              <a:rPr sz="2000" spc="-15" dirty="0"/>
              <a:t>o</a:t>
            </a:r>
            <a:r>
              <a:rPr sz="2000" spc="-5" dirty="0"/>
              <a:t>f </a:t>
            </a:r>
            <a:r>
              <a:rPr sz="2000" spc="-10" dirty="0"/>
              <a:t>a</a:t>
            </a:r>
            <a:r>
              <a:rPr sz="2000" spc="-15" dirty="0"/>
              <a:t>bout</a:t>
            </a:r>
            <a:r>
              <a:rPr sz="2000" spc="-10" dirty="0"/>
              <a:t> </a:t>
            </a:r>
            <a:r>
              <a:rPr sz="2000" spc="-15" dirty="0"/>
              <a:t>1</a:t>
            </a:r>
            <a:r>
              <a:rPr sz="2000" spc="-10" dirty="0"/>
              <a:t>0</a:t>
            </a:r>
            <a:r>
              <a:rPr sz="2000" dirty="0"/>
              <a:t> </a:t>
            </a:r>
            <a:r>
              <a:rPr sz="2000" spc="-15" dirty="0"/>
              <a:t>pe</a:t>
            </a:r>
            <a:r>
              <a:rPr sz="2000" spc="-10" dirty="0"/>
              <a:t>r</a:t>
            </a:r>
            <a:r>
              <a:rPr sz="2000" dirty="0"/>
              <a:t> </a:t>
            </a:r>
            <a:r>
              <a:rPr sz="2000" spc="-15" dirty="0" smtClean="0"/>
              <a:t>1</a:t>
            </a:r>
            <a:r>
              <a:rPr sz="2000" spc="-5" dirty="0" smtClean="0"/>
              <a:t>,</a:t>
            </a:r>
            <a:r>
              <a:rPr sz="2000" spc="-20" dirty="0" smtClean="0"/>
              <a:t>0</a:t>
            </a:r>
            <a:r>
              <a:rPr sz="2000" spc="-15" dirty="0" smtClean="0"/>
              <a:t>00</a:t>
            </a:r>
            <a:r>
              <a:rPr sz="2000" spc="-5" dirty="0" smtClean="0"/>
              <a:t>.</a:t>
            </a:r>
            <a:endParaRPr lang="en-US" sz="2000" spc="-5" dirty="0" smtClean="0"/>
          </a:p>
          <a:p>
            <a:pPr marL="355600" marR="123189">
              <a:lnSpc>
                <a:spcPct val="80000"/>
              </a:lnSpc>
              <a:tabLst>
                <a:tab pos="355600" algn="l"/>
              </a:tabLst>
            </a:pPr>
            <a:r>
              <a:rPr sz="2000" spc="-80" dirty="0" smtClean="0"/>
              <a:t>T</a:t>
            </a:r>
            <a:r>
              <a:rPr sz="2000" spc="-30" dirty="0" smtClean="0"/>
              <a:t>w</a:t>
            </a:r>
            <a:r>
              <a:rPr sz="2000" spc="-10" dirty="0" smtClean="0"/>
              <a:t>o</a:t>
            </a:r>
            <a:r>
              <a:rPr sz="2000" spc="5" dirty="0" smtClean="0"/>
              <a:t> </a:t>
            </a:r>
            <a:r>
              <a:rPr sz="2000" spc="-40" dirty="0"/>
              <a:t>r</a:t>
            </a:r>
            <a:r>
              <a:rPr sz="2000" spc="-10" dirty="0"/>
              <a:t>easons</a:t>
            </a:r>
            <a:r>
              <a:rPr sz="2000" spc="15" dirty="0"/>
              <a:t> </a:t>
            </a:r>
            <a:r>
              <a:rPr sz="2000" spc="-10" dirty="0"/>
              <a:t>ac</a:t>
            </a:r>
            <a:r>
              <a:rPr sz="2000" spc="-25" dirty="0"/>
              <a:t>c</a:t>
            </a:r>
            <a:r>
              <a:rPr sz="2000" spc="-15" dirty="0"/>
              <a:t>ou</a:t>
            </a:r>
            <a:r>
              <a:rPr sz="2000" spc="-25" dirty="0"/>
              <a:t>n</a:t>
            </a:r>
            <a:r>
              <a:rPr sz="2000" spc="-10" dirty="0"/>
              <a:t>t</a:t>
            </a:r>
            <a:r>
              <a:rPr sz="2000" dirty="0"/>
              <a:t> </a:t>
            </a:r>
            <a:r>
              <a:rPr sz="2000" spc="-40" dirty="0"/>
              <a:t>f</a:t>
            </a:r>
            <a:r>
              <a:rPr sz="2000" spc="-15" dirty="0"/>
              <a:t>o</a:t>
            </a:r>
            <a:r>
              <a:rPr sz="2000" spc="-10" dirty="0"/>
              <a:t>r</a:t>
            </a:r>
            <a:r>
              <a:rPr sz="2000" spc="15" dirty="0"/>
              <a:t> </a:t>
            </a:r>
            <a:r>
              <a:rPr sz="2000" spc="-10" dirty="0"/>
              <a:t>t</a:t>
            </a:r>
            <a:r>
              <a:rPr sz="2000" spc="-15" dirty="0"/>
              <a:t>h</a:t>
            </a:r>
            <a:r>
              <a:rPr sz="2000" spc="-10" dirty="0"/>
              <a:t>e</a:t>
            </a:r>
            <a:r>
              <a:rPr sz="2000" dirty="0"/>
              <a:t> </a:t>
            </a:r>
            <a:r>
              <a:rPr sz="2000" spc="-10" dirty="0"/>
              <a:t>lack </a:t>
            </a:r>
            <a:r>
              <a:rPr sz="2000" spc="-15" dirty="0"/>
              <a:t>o</a:t>
            </a:r>
            <a:r>
              <a:rPr sz="2000" spc="-5" dirty="0"/>
              <a:t>f</a:t>
            </a:r>
            <a:r>
              <a:rPr sz="2000" spc="10" dirty="0"/>
              <a:t> </a:t>
            </a:r>
            <a:r>
              <a:rPr sz="2000" spc="-15" dirty="0" smtClean="0"/>
              <a:t>d</a:t>
            </a:r>
            <a:r>
              <a:rPr sz="2000" dirty="0" smtClean="0"/>
              <a:t>i</a:t>
            </a:r>
            <a:r>
              <a:rPr sz="2000" spc="-15" dirty="0" smtClean="0"/>
              <a:t>f</a:t>
            </a:r>
            <a:r>
              <a:rPr sz="2000" spc="-40" dirty="0" smtClean="0"/>
              <a:t>f</a:t>
            </a:r>
            <a:r>
              <a:rPr sz="2000" spc="-10" dirty="0" smtClean="0"/>
              <a:t>e</a:t>
            </a:r>
            <a:r>
              <a:rPr sz="2000" spc="-45" dirty="0" smtClean="0"/>
              <a:t>r</a:t>
            </a:r>
            <a:r>
              <a:rPr sz="2000" spc="-10" dirty="0" smtClean="0"/>
              <a:t>enc</a:t>
            </a:r>
            <a:r>
              <a:rPr sz="2000" spc="-20" dirty="0" smtClean="0"/>
              <a:t>e</a:t>
            </a:r>
            <a:r>
              <a:rPr sz="2000" spc="-5" dirty="0" smtClean="0"/>
              <a:t>.</a:t>
            </a:r>
            <a:endParaRPr lang="en-US" sz="2000" spc="-5" dirty="0" smtClean="0"/>
          </a:p>
          <a:p>
            <a:pPr marL="755650" marR="123189" lvl="1">
              <a:lnSpc>
                <a:spcPct val="80000"/>
              </a:lnSpc>
              <a:tabLst>
                <a:tab pos="355600" algn="l"/>
              </a:tabLst>
            </a:pPr>
            <a:r>
              <a:rPr spc="-15" dirty="0" smtClean="0"/>
              <a:t>Fi</a:t>
            </a:r>
            <a:r>
              <a:rPr spc="-35" dirty="0" smtClean="0"/>
              <a:t>r</a:t>
            </a:r>
            <a:r>
              <a:rPr spc="-25" dirty="0" smtClean="0"/>
              <a:t>s</a:t>
            </a:r>
            <a:r>
              <a:rPr spc="-5" dirty="0" smtClean="0"/>
              <a:t>t</a:t>
            </a:r>
            <a:r>
              <a:rPr spc="-5" dirty="0"/>
              <a:t>,</a:t>
            </a:r>
            <a:r>
              <a:rPr spc="-20" dirty="0"/>
              <a:t> </a:t>
            </a:r>
            <a:r>
              <a:rPr spc="-15" dirty="0"/>
              <a:t>d</a:t>
            </a:r>
            <a:r>
              <a:rPr dirty="0"/>
              <a:t>i</a:t>
            </a:r>
            <a:r>
              <a:rPr spc="-15" dirty="0"/>
              <a:t>f</a:t>
            </a:r>
            <a:r>
              <a:rPr spc="-5" dirty="0"/>
              <a:t>f</a:t>
            </a:r>
            <a:r>
              <a:rPr spc="-15" dirty="0"/>
              <a:t>us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-25" dirty="0"/>
              <a:t> </a:t>
            </a:r>
            <a:r>
              <a:rPr spc="-15" dirty="0"/>
              <a:t>o</a:t>
            </a:r>
            <a:r>
              <a:rPr spc="-5" dirty="0"/>
              <a:t>f</a:t>
            </a:r>
            <a:r>
              <a:rPr spc="10" dirty="0"/>
              <a:t> </a:t>
            </a:r>
            <a:r>
              <a:rPr spc="-15" dirty="0"/>
              <a:t>m</a:t>
            </a:r>
            <a:r>
              <a:rPr spc="-20" dirty="0"/>
              <a:t>e</a:t>
            </a:r>
            <a:r>
              <a:rPr spc="-15" dirty="0"/>
              <a:t>d</a:t>
            </a:r>
            <a:r>
              <a:rPr dirty="0"/>
              <a:t>i</a:t>
            </a:r>
            <a:r>
              <a:rPr spc="-25" dirty="0"/>
              <a:t>c</a:t>
            </a:r>
            <a:r>
              <a:rPr spc="-10" dirty="0"/>
              <a:t>al </a:t>
            </a:r>
            <a:r>
              <a:rPr spc="-20" dirty="0"/>
              <a:t>t</a:t>
            </a:r>
            <a:r>
              <a:rPr spc="-10" dirty="0"/>
              <a:t>e</a:t>
            </a:r>
            <a:r>
              <a:rPr spc="-20" dirty="0"/>
              <a:t>c</a:t>
            </a:r>
            <a:r>
              <a:rPr spc="-15" dirty="0"/>
              <a:t>hno</a:t>
            </a:r>
            <a:r>
              <a:rPr dirty="0"/>
              <a:t>l</a:t>
            </a:r>
            <a:r>
              <a:rPr spc="-15" dirty="0"/>
              <a:t>og</a:t>
            </a:r>
            <a:r>
              <a:rPr spc="-120" dirty="0"/>
              <a:t>y</a:t>
            </a:r>
            <a:r>
              <a:rPr spc="-5" dirty="0"/>
              <a:t>.</a:t>
            </a:r>
            <a:r>
              <a:rPr dirty="0"/>
              <a:t> </a:t>
            </a:r>
            <a:r>
              <a:rPr spc="-15" dirty="0"/>
              <a:t>h</a:t>
            </a:r>
            <a:r>
              <a:rPr spc="-10" dirty="0"/>
              <a:t>as</a:t>
            </a:r>
            <a:r>
              <a:rPr spc="-5" dirty="0"/>
              <a:t> </a:t>
            </a:r>
            <a:r>
              <a:rPr spc="-10" dirty="0"/>
              <a:t>el</a:t>
            </a:r>
            <a:r>
              <a:rPr dirty="0"/>
              <a:t>i</a:t>
            </a:r>
            <a:r>
              <a:rPr spc="-10" dirty="0"/>
              <a:t>mina</a:t>
            </a:r>
            <a:r>
              <a:rPr spc="-25" dirty="0"/>
              <a:t>t</a:t>
            </a:r>
            <a:r>
              <a:rPr spc="-10" dirty="0"/>
              <a:t>ed</a:t>
            </a:r>
            <a:r>
              <a:rPr spc="-40" dirty="0"/>
              <a:t> </a:t>
            </a:r>
            <a:r>
              <a:rPr spc="-15" dirty="0"/>
              <a:t>o</a:t>
            </a:r>
            <a:r>
              <a:rPr spc="-10" dirty="0"/>
              <a:t>r</a:t>
            </a:r>
            <a:r>
              <a:rPr spc="15" dirty="0"/>
              <a:t> </a:t>
            </a:r>
            <a:r>
              <a:rPr spc="-15" dirty="0"/>
              <a:t>sh</a:t>
            </a:r>
            <a:r>
              <a:rPr spc="-10" dirty="0"/>
              <a:t>a</a:t>
            </a:r>
            <a:r>
              <a:rPr spc="-15" dirty="0"/>
              <a:t>rp</a:t>
            </a:r>
            <a:r>
              <a:rPr dirty="0"/>
              <a:t>l</a:t>
            </a:r>
            <a:r>
              <a:rPr spc="-10" dirty="0"/>
              <a:t>y</a:t>
            </a:r>
            <a:r>
              <a:rPr spc="-5" dirty="0"/>
              <a:t> </a:t>
            </a:r>
            <a:r>
              <a:rPr spc="-45" dirty="0"/>
              <a:t>r</a:t>
            </a:r>
            <a:r>
              <a:rPr spc="-10" dirty="0"/>
              <a:t>educed</a:t>
            </a:r>
            <a:r>
              <a:rPr spc="20" dirty="0"/>
              <a:t> </a:t>
            </a:r>
            <a:r>
              <a:rPr spc="-10" dirty="0"/>
              <a:t>t</a:t>
            </a:r>
            <a:r>
              <a:rPr spc="-15" dirty="0"/>
              <a:t>h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incidence</a:t>
            </a:r>
            <a:r>
              <a:rPr spc="-5" dirty="0"/>
              <a:t> </a:t>
            </a:r>
            <a:r>
              <a:rPr spc="-15" dirty="0"/>
              <a:t>of</a:t>
            </a:r>
            <a:r>
              <a:rPr spc="-10" dirty="0"/>
              <a:t> s</a:t>
            </a:r>
            <a:r>
              <a:rPr spc="-25" dirty="0"/>
              <a:t>ev</a:t>
            </a:r>
            <a:r>
              <a:rPr spc="-10" dirty="0"/>
              <a:t>e</a:t>
            </a:r>
            <a:r>
              <a:rPr spc="-55" dirty="0"/>
              <a:t>r</a:t>
            </a:r>
            <a:r>
              <a:rPr spc="-10" dirty="0"/>
              <a:t>al</a:t>
            </a:r>
            <a:r>
              <a:rPr spc="15" dirty="0"/>
              <a:t> </a:t>
            </a:r>
            <a:r>
              <a:rPr spc="-15" dirty="0"/>
              <a:t>d</a:t>
            </a:r>
            <a:r>
              <a:rPr dirty="0"/>
              <a:t>i</a:t>
            </a:r>
            <a:r>
              <a:rPr spc="-15" dirty="0"/>
              <a:t>sease</a:t>
            </a:r>
            <a:r>
              <a:rPr spc="-10" dirty="0"/>
              <a:t>s</a:t>
            </a:r>
            <a:r>
              <a:rPr dirty="0"/>
              <a:t> </a:t>
            </a:r>
            <a:r>
              <a:rPr spc="-10" dirty="0"/>
              <a:t>in</a:t>
            </a:r>
            <a:r>
              <a:rPr spc="-5" dirty="0"/>
              <a:t> </a:t>
            </a:r>
            <a:r>
              <a:rPr dirty="0"/>
              <a:t>l</a:t>
            </a:r>
            <a:r>
              <a:rPr spc="-10" dirty="0"/>
              <a:t>ess</a:t>
            </a:r>
            <a:r>
              <a:rPr spc="-5" dirty="0"/>
              <a:t> </a:t>
            </a:r>
            <a:r>
              <a:rPr spc="-15" dirty="0"/>
              <a:t>d</a:t>
            </a:r>
            <a:r>
              <a:rPr spc="-30" dirty="0"/>
              <a:t>e</a:t>
            </a:r>
            <a:r>
              <a:rPr spc="-25" dirty="0"/>
              <a:t>v</a:t>
            </a:r>
            <a:r>
              <a:rPr spc="-10" dirty="0"/>
              <a:t>eloped</a:t>
            </a:r>
            <a:r>
              <a:rPr spc="15" dirty="0"/>
              <a:t> </a:t>
            </a:r>
            <a:r>
              <a:rPr spc="-25" dirty="0" smtClean="0"/>
              <a:t>c</a:t>
            </a:r>
            <a:r>
              <a:rPr spc="-15" dirty="0" smtClean="0"/>
              <a:t>ou</a:t>
            </a:r>
            <a:r>
              <a:rPr spc="-25" dirty="0" smtClean="0"/>
              <a:t>n</a:t>
            </a:r>
            <a:r>
              <a:rPr spc="-10" dirty="0" smtClean="0"/>
              <a:t>t</a:t>
            </a:r>
            <a:r>
              <a:rPr spc="-15" dirty="0" smtClean="0"/>
              <a:t>r</a:t>
            </a:r>
            <a:r>
              <a:rPr spc="-10" dirty="0" smtClean="0"/>
              <a:t>ies.</a:t>
            </a:r>
            <a:endParaRPr lang="en-US" spc="-10" dirty="0" smtClean="0"/>
          </a:p>
          <a:p>
            <a:pPr marL="755650" marR="123189" lvl="1">
              <a:lnSpc>
                <a:spcPct val="80000"/>
              </a:lnSpc>
              <a:tabLst>
                <a:tab pos="355600" algn="l"/>
              </a:tabLst>
            </a:pPr>
            <a:r>
              <a:rPr sz="2000" spc="-15" dirty="0" smtClean="0"/>
              <a:t>Se</a:t>
            </a:r>
            <a:r>
              <a:rPr sz="2000" spc="-30" dirty="0" smtClean="0"/>
              <a:t>c</a:t>
            </a:r>
            <a:r>
              <a:rPr sz="2000" spc="-15" dirty="0" smtClean="0"/>
              <a:t>ond</a:t>
            </a:r>
            <a:r>
              <a:rPr sz="2000" spc="-5" dirty="0"/>
              <a:t>,</a:t>
            </a:r>
            <a:r>
              <a:rPr sz="2000" spc="10" dirty="0"/>
              <a:t> </a:t>
            </a:r>
            <a:r>
              <a:rPr sz="2000" spc="-15" dirty="0"/>
              <a:t>MDC</a:t>
            </a:r>
            <a:r>
              <a:rPr sz="2000" spc="-10" dirty="0"/>
              <a:t>s</a:t>
            </a:r>
            <a:r>
              <a:rPr sz="2000" spc="-5" dirty="0"/>
              <a:t> </a:t>
            </a:r>
            <a:r>
              <a:rPr sz="2000" spc="-15" dirty="0"/>
              <a:t>h</a:t>
            </a:r>
            <a:r>
              <a:rPr sz="2000" spc="-30" dirty="0"/>
              <a:t>a</a:t>
            </a:r>
            <a:r>
              <a:rPr sz="2000" spc="-25" dirty="0"/>
              <a:t>v</a:t>
            </a:r>
            <a:r>
              <a:rPr sz="2000" spc="-10" dirty="0"/>
              <a:t>e</a:t>
            </a:r>
            <a:r>
              <a:rPr sz="2000" spc="-5" dirty="0"/>
              <a:t> </a:t>
            </a:r>
            <a:r>
              <a:rPr sz="2000" spc="-15" dirty="0"/>
              <a:t>hi</a:t>
            </a:r>
            <a:r>
              <a:rPr sz="2000" spc="-5" dirty="0"/>
              <a:t>g</a:t>
            </a:r>
            <a:r>
              <a:rPr sz="2000" spc="-15" dirty="0"/>
              <a:t>he</a:t>
            </a:r>
            <a:r>
              <a:rPr sz="2000" spc="-10" dirty="0"/>
              <a:t>r </a:t>
            </a:r>
            <a:r>
              <a:rPr sz="2000" spc="-15" dirty="0"/>
              <a:t>pe</a:t>
            </a:r>
            <a:r>
              <a:rPr sz="2000" spc="-40" dirty="0"/>
              <a:t>r</a:t>
            </a:r>
            <a:r>
              <a:rPr sz="2000" spc="-10" dirty="0"/>
              <a:t>c</a:t>
            </a:r>
            <a:r>
              <a:rPr sz="2000" spc="-20" dirty="0"/>
              <a:t>e</a:t>
            </a:r>
            <a:r>
              <a:rPr sz="2000" spc="-25" dirty="0"/>
              <a:t>n</a:t>
            </a:r>
            <a:r>
              <a:rPr sz="2000" spc="-30" dirty="0"/>
              <a:t>t</a:t>
            </a:r>
            <a:r>
              <a:rPr sz="2000" spc="-10" dirty="0"/>
              <a:t>ag</a:t>
            </a:r>
            <a:r>
              <a:rPr sz="2000" spc="-20" dirty="0"/>
              <a:t>e</a:t>
            </a:r>
            <a:r>
              <a:rPr sz="2000" spc="-10" dirty="0"/>
              <a:t>s</a:t>
            </a:r>
            <a:r>
              <a:rPr sz="2000" spc="20" dirty="0"/>
              <a:t> </a:t>
            </a:r>
            <a:r>
              <a:rPr sz="2000" spc="-15" dirty="0"/>
              <a:t>o</a:t>
            </a:r>
            <a:r>
              <a:rPr sz="2000" spc="-5" dirty="0"/>
              <a:t>f</a:t>
            </a:r>
            <a:r>
              <a:rPr sz="2000" spc="10" dirty="0"/>
              <a:t> </a:t>
            </a:r>
            <a:r>
              <a:rPr sz="2000" spc="-15" dirty="0"/>
              <a:t>ol</a:t>
            </a:r>
            <a:r>
              <a:rPr sz="2000" spc="-5" dirty="0"/>
              <a:t>d</a:t>
            </a:r>
            <a:r>
              <a:rPr sz="2000" spc="-10" dirty="0"/>
              <a:t>er</a:t>
            </a:r>
            <a:r>
              <a:rPr sz="2000" dirty="0"/>
              <a:t> </a:t>
            </a:r>
            <a:r>
              <a:rPr sz="2000" spc="-15" dirty="0" smtClean="0"/>
              <a:t>peop</a:t>
            </a:r>
            <a:r>
              <a:rPr sz="2000" dirty="0" smtClean="0"/>
              <a:t>l</a:t>
            </a:r>
            <a:r>
              <a:rPr sz="2000" spc="-10" dirty="0" smtClean="0"/>
              <a:t>e.</a:t>
            </a:r>
            <a:endParaRPr lang="en-US" sz="2000" spc="-10" dirty="0" smtClean="0"/>
          </a:p>
          <a:p>
            <a:pPr marL="355600" marR="123189">
              <a:lnSpc>
                <a:spcPct val="80000"/>
              </a:lnSpc>
              <a:tabLst>
                <a:tab pos="355600" algn="l"/>
              </a:tabLst>
            </a:pPr>
            <a:r>
              <a:rPr sz="2200" spc="-15" dirty="0" smtClean="0"/>
              <a:t>T</a:t>
            </a:r>
            <a:r>
              <a:rPr sz="2200" spc="-10" dirty="0" smtClean="0"/>
              <a:t>he</a:t>
            </a:r>
            <a:r>
              <a:rPr sz="2200" spc="-20" dirty="0" smtClean="0"/>
              <a:t> </a:t>
            </a:r>
            <a:r>
              <a:rPr sz="2200" spc="-15" dirty="0"/>
              <a:t>mo</a:t>
            </a:r>
            <a:r>
              <a:rPr sz="2200" spc="-20" dirty="0"/>
              <a:t>r</a:t>
            </a:r>
            <a:r>
              <a:rPr sz="2200" spc="-30" dirty="0"/>
              <a:t>t</a:t>
            </a:r>
            <a:r>
              <a:rPr sz="2200" spc="-10" dirty="0"/>
              <a:t>a</a:t>
            </a:r>
            <a:r>
              <a:rPr sz="2200" dirty="0"/>
              <a:t>l</a:t>
            </a:r>
            <a:r>
              <a:rPr sz="2200" spc="-10" dirty="0"/>
              <a:t>ity</a:t>
            </a:r>
            <a:r>
              <a:rPr sz="2200" spc="5" dirty="0"/>
              <a:t> </a:t>
            </a:r>
            <a:r>
              <a:rPr sz="2200" spc="-55" dirty="0"/>
              <a:t>r</a:t>
            </a:r>
            <a:r>
              <a:rPr sz="2200" spc="-20" dirty="0"/>
              <a:t>at</a:t>
            </a:r>
            <a:r>
              <a:rPr sz="2200" spc="-10" dirty="0"/>
              <a:t>e</a:t>
            </a:r>
            <a:r>
              <a:rPr sz="2200" spc="-5" dirty="0"/>
              <a:t> </a:t>
            </a:r>
            <a:r>
              <a:rPr sz="2200" spc="-40" dirty="0"/>
              <a:t>f</a:t>
            </a:r>
            <a:r>
              <a:rPr sz="2200" spc="-15" dirty="0"/>
              <a:t>o</a:t>
            </a:r>
            <a:r>
              <a:rPr sz="2200" spc="-10" dirty="0"/>
              <a:t>r</a:t>
            </a:r>
            <a:r>
              <a:rPr sz="2200" spc="15" dirty="0"/>
              <a:t> </a:t>
            </a:r>
            <a:r>
              <a:rPr sz="2200" spc="-30" dirty="0"/>
              <a:t>w</a:t>
            </a:r>
            <a:r>
              <a:rPr sz="2200" spc="-15" dirty="0"/>
              <a:t>ome</a:t>
            </a:r>
            <a:r>
              <a:rPr sz="2200" spc="-10" dirty="0"/>
              <a:t>n</a:t>
            </a:r>
            <a:r>
              <a:rPr sz="2200" spc="30" dirty="0"/>
              <a:t> </a:t>
            </a:r>
            <a:r>
              <a:rPr sz="2200" spc="-10" dirty="0"/>
              <a:t>in</a:t>
            </a:r>
            <a:r>
              <a:rPr sz="2200" spc="-15" dirty="0"/>
              <a:t> </a:t>
            </a:r>
            <a:r>
              <a:rPr sz="2200" spc="-10" dirty="0"/>
              <a:t>chi</a:t>
            </a:r>
            <a:r>
              <a:rPr sz="2200" dirty="0"/>
              <a:t>l</a:t>
            </a:r>
            <a:r>
              <a:rPr sz="2200" spc="-15" dirty="0"/>
              <a:t>db</a:t>
            </a:r>
            <a:r>
              <a:rPr sz="2200" dirty="0"/>
              <a:t>i</a:t>
            </a:r>
            <a:r>
              <a:rPr sz="2200" spc="-15" dirty="0"/>
              <a:t>r</a:t>
            </a:r>
            <a:r>
              <a:rPr sz="2200" spc="-10" dirty="0"/>
              <a:t>th</a:t>
            </a:r>
            <a:r>
              <a:rPr sz="2200" spc="-25" dirty="0"/>
              <a:t> </a:t>
            </a:r>
            <a:r>
              <a:rPr sz="2200" spc="-5" dirty="0"/>
              <a:t>is</a:t>
            </a:r>
            <a:r>
              <a:rPr sz="2200" spc="-15" dirty="0"/>
              <a:t> s</a:t>
            </a:r>
            <a:r>
              <a:rPr sz="2200" spc="-10" dirty="0"/>
              <a:t>ignifi</a:t>
            </a:r>
            <a:r>
              <a:rPr sz="2200" spc="-25" dirty="0"/>
              <a:t>c</a:t>
            </a:r>
            <a:r>
              <a:rPr sz="2200" spc="-10" dirty="0"/>
              <a:t>a</a:t>
            </a:r>
            <a:r>
              <a:rPr sz="2200" spc="-20" dirty="0"/>
              <a:t>n</a:t>
            </a:r>
            <a:r>
              <a:rPr sz="2200" spc="-10" dirty="0"/>
              <a:t>t</a:t>
            </a:r>
            <a:r>
              <a:rPr sz="2200" spc="-15" dirty="0"/>
              <a:t>l</a:t>
            </a:r>
            <a:r>
              <a:rPr sz="2200" spc="-10" dirty="0"/>
              <a:t>y</a:t>
            </a:r>
            <a:r>
              <a:rPr sz="2200" spc="-45" dirty="0"/>
              <a:t> </a:t>
            </a:r>
            <a:r>
              <a:rPr sz="2200" spc="-15" dirty="0"/>
              <a:t>h</a:t>
            </a:r>
            <a:r>
              <a:rPr sz="2200" dirty="0"/>
              <a:t>i</a:t>
            </a:r>
            <a:r>
              <a:rPr sz="2200" spc="-10" dirty="0"/>
              <a:t>gher in </a:t>
            </a:r>
            <a:r>
              <a:rPr sz="2200" spc="-15" dirty="0"/>
              <a:t>LD</a:t>
            </a:r>
            <a:r>
              <a:rPr sz="2200" spc="-10" dirty="0"/>
              <a:t>C</a:t>
            </a:r>
            <a:r>
              <a:rPr sz="2200" spc="-15" dirty="0"/>
              <a:t>s.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723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229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Tell me about Bangladesh…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9219" name="Picture 2" descr="http://www.rootsweb.ancestry.com/~bgdwgw/images/bangladesh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3432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93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dn.theatlantic.com/static/coma/images/issues/200801/banglad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000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http://t1.gstatic.com/images?q=tbn:ANd9GcRQl5Qzo8QoTA0aOqw6xmNokUMjA86nT1rqO8gtG8VhuqOS9PlYQMXhHQ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3434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www.global-changes.com/wp-content/uploads/2009/09/Bangladesh-Floo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0241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://graphics8.nytimes.com/images/2009/03/20/world/20bangladesh_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5720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0874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Bangladesh = Connecticut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Connecticut: pop. 3.5 million; avg. annual income over $45,000; literacy @95%; life span: 75; Infant mort.: 7/1000</a:t>
            </a:r>
          </a:p>
          <a:p>
            <a:pPr eaLnBrk="1" hangingPunct="1"/>
            <a:r>
              <a:rPr lang="en-US" altLang="en-US" dirty="0" smtClean="0"/>
              <a:t>Bangladesh: 120 mil; income: $220, literacy: 27%; avg. life: 55; Infant mort.: 115/1000 </a:t>
            </a:r>
          </a:p>
        </p:txBody>
      </p:sp>
      <p:pic>
        <p:nvPicPr>
          <p:cNvPr id="11268" name="Picture 2" descr="http://2.bp.blogspot.com/_Vc5ZaVOFJbQ/S-yEgOdXw8I/AAAAAAAAADg/smQVwLt1b6s/s1600/south-a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03713"/>
            <a:ext cx="19939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www.rfwiz.com/images/Frequencies/NewEngl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44963"/>
            <a:ext cx="2346325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Level of Development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2775" y="1676400"/>
            <a:ext cx="6705601" cy="44688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i="1" dirty="0" smtClean="0"/>
              <a:t>MDC</a:t>
            </a:r>
            <a:r>
              <a:rPr lang="en-US" altLang="en-US" sz="2400" dirty="0" smtClean="0"/>
              <a:t>: </a:t>
            </a:r>
            <a:r>
              <a:rPr lang="en-US" altLang="en-US" sz="2400" b="1" dirty="0" smtClean="0"/>
              <a:t>More Developed Country</a:t>
            </a:r>
            <a:r>
              <a:rPr lang="en-US" altLang="en-US" sz="2400" dirty="0" smtClean="0"/>
              <a:t>, also known as a Relatively Developed country or Developed Country. A country which has progressed economically along certain measurable milestones (literacy rates, GNP, income – we will discuss)</a:t>
            </a:r>
          </a:p>
          <a:p>
            <a:pPr eaLnBrk="1" hangingPunct="1"/>
            <a:r>
              <a:rPr lang="en-US" altLang="en-US" sz="2400" i="1" dirty="0" smtClean="0"/>
              <a:t>LDC</a:t>
            </a:r>
            <a:r>
              <a:rPr lang="en-US" altLang="en-US" sz="2400" dirty="0" smtClean="0"/>
              <a:t>: </a:t>
            </a:r>
            <a:r>
              <a:rPr lang="en-US" altLang="en-US" sz="2400" b="1" dirty="0" smtClean="0"/>
              <a:t>Less Developed Country</a:t>
            </a:r>
            <a:r>
              <a:rPr lang="en-US" altLang="en-US" sz="2400" dirty="0" smtClean="0"/>
              <a:t>, also known as Developing, or Emerging. </a:t>
            </a:r>
          </a:p>
          <a:p>
            <a:pPr marL="0" indent="0">
              <a:buNone/>
            </a:pPr>
            <a:r>
              <a:rPr lang="en-US" altLang="en-US" sz="2400" dirty="0"/>
              <a:t>We often use the terms, First World, Third World – but in this class and for your future, </a:t>
            </a:r>
            <a:r>
              <a:rPr lang="en-US" altLang="en-US" sz="2400" i="1" dirty="0"/>
              <a:t>Developed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Emerging</a:t>
            </a:r>
            <a:r>
              <a:rPr lang="en-US" altLang="en-US" sz="2400" dirty="0"/>
              <a:t> or </a:t>
            </a:r>
            <a:r>
              <a:rPr lang="en-US" altLang="en-US" sz="2400" i="1" dirty="0"/>
              <a:t>Developing</a:t>
            </a:r>
            <a:r>
              <a:rPr lang="en-US" altLang="en-US" sz="2400" dirty="0"/>
              <a:t> will do. </a:t>
            </a:r>
          </a:p>
          <a:p>
            <a:pPr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70789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Bangladesh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4517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One of the world’s poorest countries.</a:t>
            </a:r>
          </a:p>
          <a:p>
            <a:pPr eaLnBrk="1" hangingPunct="1"/>
            <a:r>
              <a:rPr lang="en-US" altLang="en-US" sz="2400" dirty="0" smtClean="0"/>
              <a:t>Stage Two developmental level (not adv.) </a:t>
            </a:r>
          </a:p>
          <a:p>
            <a:pPr eaLnBrk="1" hangingPunct="1"/>
            <a:r>
              <a:rPr lang="en-US" altLang="en-US" sz="2400" dirty="0" smtClean="0"/>
              <a:t>Stage Two population growth (fast!) – population growing faster than economy</a:t>
            </a:r>
          </a:p>
          <a:p>
            <a:pPr eaLnBrk="1" hangingPunct="1"/>
            <a:r>
              <a:rPr lang="en-US" altLang="en-US" sz="2400" dirty="0" smtClean="0"/>
              <a:t>Survives because there is adequate water (monsoon, rivers) and very fertile soil. Subsistence farmers can produce enough calories to survive</a:t>
            </a:r>
          </a:p>
        </p:txBody>
      </p:sp>
    </p:spTree>
    <p:extLst>
      <p:ext uri="{BB962C8B-B14F-4D97-AF65-F5344CB8AC3E}">
        <p14:creationId xmlns:p14="http://schemas.microsoft.com/office/powerpoint/2010/main" val="34916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Rich v. Poor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What has Connecticut done so well to live at such a high level and what has Bangladesh not done well to struggle so?</a:t>
            </a:r>
          </a:p>
        </p:txBody>
      </p:sp>
      <p:pic>
        <p:nvPicPr>
          <p:cNvPr id="13316" name="Picture 2" descr="http://newsimg.bbc.co.uk/media/images/41534000/jpg/_41534154_farmer1_203ba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19335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www.blogcdn.com/www.luxist.com/media/2009/06/gibsonoldm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8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609600" y="223412"/>
            <a:ext cx="6347713" cy="1320800"/>
          </a:xfrm>
        </p:spPr>
        <p:txBody>
          <a:bodyPr/>
          <a:lstStyle/>
          <a:p>
            <a:r>
              <a:rPr lang="en-US" altLang="en-US" sz="2800" dirty="0" smtClean="0"/>
              <a:t>Demographic, Social, and Economic Indicators of Development</a:t>
            </a:r>
          </a:p>
        </p:txBody>
      </p:sp>
      <p:sp>
        <p:nvSpPr>
          <p:cNvPr id="1843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293687"/>
          </a:xfrm>
        </p:spPr>
        <p:txBody>
          <a:bodyPr/>
          <a:lstStyle/>
          <a:p>
            <a:r>
              <a:rPr lang="en-US" altLang="en-US" smtClean="0"/>
              <a:t>LDC</a:t>
            </a:r>
          </a:p>
        </p:txBody>
      </p:sp>
      <p:sp>
        <p:nvSpPr>
          <p:cNvPr id="1843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1800" smtClean="0"/>
              <a:t>Crude Birth Rate = high	</a:t>
            </a:r>
          </a:p>
          <a:p>
            <a:r>
              <a:rPr lang="en-US" altLang="en-US" sz="1800" smtClean="0"/>
              <a:t>Crude Death Rate = low</a:t>
            </a:r>
          </a:p>
          <a:p>
            <a:r>
              <a:rPr lang="en-US" altLang="en-US" sz="1800" smtClean="0"/>
              <a:t>Infant Mortality Rate = high</a:t>
            </a:r>
          </a:p>
          <a:p>
            <a:r>
              <a:rPr lang="en-US" altLang="en-US" sz="1800" smtClean="0"/>
              <a:t>Literacy Rate = low</a:t>
            </a:r>
          </a:p>
          <a:p>
            <a:r>
              <a:rPr lang="en-US" altLang="en-US" sz="1800" smtClean="0"/>
              <a:t>School Enrollment = low</a:t>
            </a:r>
          </a:p>
          <a:p>
            <a:r>
              <a:rPr lang="en-US" altLang="en-US" sz="1800" smtClean="0"/>
              <a:t>Total Fertility Rate =high</a:t>
            </a:r>
          </a:p>
          <a:p>
            <a:r>
              <a:rPr lang="en-US" altLang="en-US" sz="1800" smtClean="0"/>
              <a:t>Total % of pop under 15 =high</a:t>
            </a:r>
          </a:p>
          <a:p>
            <a:r>
              <a:rPr lang="en-US" altLang="en-US" sz="1800" smtClean="0"/>
              <a:t>Life Expectancy = low</a:t>
            </a:r>
          </a:p>
          <a:p>
            <a:r>
              <a:rPr lang="en-US" altLang="en-US" sz="1800" smtClean="0"/>
              <a:t>Natural Increase Rate = high</a:t>
            </a:r>
          </a:p>
          <a:p>
            <a:r>
              <a:rPr lang="en-US" altLang="en-US" sz="1800" smtClean="0"/>
              <a:t>GDP per Capita = low</a:t>
            </a:r>
          </a:p>
          <a:p>
            <a:r>
              <a:rPr lang="en-US" altLang="en-US" sz="1800" smtClean="0"/>
              <a:t>Primary Economic Activities= high</a:t>
            </a:r>
          </a:p>
          <a:p>
            <a:r>
              <a:rPr lang="en-US" altLang="en-US" sz="1800" smtClean="0"/>
              <a:t>Service Economic Activities =low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1843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293687"/>
          </a:xfrm>
        </p:spPr>
        <p:txBody>
          <a:bodyPr/>
          <a:lstStyle/>
          <a:p>
            <a:r>
              <a:rPr lang="en-US" altLang="en-US" smtClean="0"/>
              <a:t>MDC</a:t>
            </a:r>
          </a:p>
        </p:txBody>
      </p:sp>
      <p:sp>
        <p:nvSpPr>
          <p:cNvPr id="1843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1800" smtClean="0"/>
              <a:t>Crude Birth Rate = low</a:t>
            </a:r>
          </a:p>
          <a:p>
            <a:r>
              <a:rPr lang="en-US" altLang="en-US" sz="1800" smtClean="0"/>
              <a:t>Crude Death Rate =low</a:t>
            </a:r>
          </a:p>
          <a:p>
            <a:r>
              <a:rPr lang="en-US" altLang="en-US" sz="1800" smtClean="0"/>
              <a:t>Infant Mortality Rate = low</a:t>
            </a:r>
          </a:p>
          <a:p>
            <a:r>
              <a:rPr lang="en-US" altLang="en-US" sz="1800" smtClean="0"/>
              <a:t>Literacy Rate = high</a:t>
            </a:r>
          </a:p>
          <a:p>
            <a:r>
              <a:rPr lang="en-US" altLang="en-US" sz="1800" smtClean="0"/>
              <a:t>School Enrollment = high</a:t>
            </a:r>
          </a:p>
          <a:p>
            <a:r>
              <a:rPr lang="en-US" altLang="en-US" sz="1800" smtClean="0"/>
              <a:t>Total Fertility Rate = low</a:t>
            </a:r>
          </a:p>
          <a:p>
            <a:r>
              <a:rPr lang="en-US" altLang="en-US" sz="1800" smtClean="0"/>
              <a:t>Total % of pop under 15 = low</a:t>
            </a:r>
          </a:p>
          <a:p>
            <a:r>
              <a:rPr lang="en-US" altLang="en-US" sz="1800" smtClean="0"/>
              <a:t>Life Expectancy = high</a:t>
            </a:r>
          </a:p>
          <a:p>
            <a:r>
              <a:rPr lang="en-US" altLang="en-US" sz="1800" smtClean="0"/>
              <a:t>Natural Increase Rate = low</a:t>
            </a:r>
          </a:p>
          <a:p>
            <a:r>
              <a:rPr lang="en-US" altLang="en-US" sz="1800" smtClean="0"/>
              <a:t>GDP per Capita = high</a:t>
            </a:r>
          </a:p>
          <a:p>
            <a:r>
              <a:rPr lang="en-US" altLang="en-US" sz="1800" smtClean="0"/>
              <a:t>Primary Economic Activities =low</a:t>
            </a:r>
          </a:p>
          <a:p>
            <a:r>
              <a:rPr lang="en-US" altLang="en-US" sz="1800" smtClean="0"/>
              <a:t>Service Economic Activities = high</a:t>
            </a:r>
          </a:p>
          <a:p>
            <a:endParaRPr lang="en-US" altLang="en-US" sz="1800" smtClean="0"/>
          </a:p>
          <a:p>
            <a:pPr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04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6347713" cy="1320800"/>
          </a:xfrm>
        </p:spPr>
        <p:txBody>
          <a:bodyPr/>
          <a:lstStyle/>
          <a:p>
            <a:r>
              <a:rPr lang="en-US" altLang="en-US" smtClean="0"/>
              <a:t>Human Development Index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>
          <a:xfrm>
            <a:off x="76200" y="1295400"/>
            <a:ext cx="4495800" cy="5562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 Human Development Index (HDI) is a composite statistic of </a:t>
            </a:r>
          </a:p>
          <a:p>
            <a:pPr lvl="1"/>
            <a:r>
              <a:rPr lang="en-US" altLang="en-US" dirty="0" smtClean="0"/>
              <a:t>A decent standard of living (economic)</a:t>
            </a:r>
          </a:p>
          <a:p>
            <a:pPr lvl="1"/>
            <a:r>
              <a:rPr lang="en-US" altLang="en-US" dirty="0" smtClean="0"/>
              <a:t>A long and healthy life (demographic)</a:t>
            </a:r>
          </a:p>
          <a:p>
            <a:pPr lvl="1"/>
            <a:r>
              <a:rPr lang="en-US" altLang="en-US" dirty="0" smtClean="0"/>
              <a:t>Access to knowledge (social)</a:t>
            </a:r>
            <a:endParaRPr lang="en-US" altLang="en-US" dirty="0"/>
          </a:p>
          <a:p>
            <a:r>
              <a:rPr lang="en-US" altLang="en-US" dirty="0" smtClean="0"/>
              <a:t>Computed by the UN for countries since 1980</a:t>
            </a:r>
          </a:p>
          <a:p>
            <a:r>
              <a:rPr lang="en-US" altLang="en-US" dirty="0" smtClean="0"/>
              <a:t>HDI ranks countries into four tiers of human development</a:t>
            </a:r>
          </a:p>
          <a:p>
            <a:pPr lvl="1"/>
            <a:r>
              <a:rPr lang="en-US" altLang="en-US" dirty="0" smtClean="0"/>
              <a:t>Very high Developed (above 0.79)</a:t>
            </a:r>
          </a:p>
          <a:p>
            <a:pPr lvl="1"/>
            <a:r>
              <a:rPr lang="en-US" altLang="en-US" dirty="0" smtClean="0"/>
              <a:t>High developing (0.70-0.79)</a:t>
            </a:r>
          </a:p>
          <a:p>
            <a:pPr lvl="1"/>
            <a:r>
              <a:rPr lang="en-US" altLang="en-US" dirty="0" smtClean="0"/>
              <a:t>Medium developing (0.52-0.69)</a:t>
            </a:r>
          </a:p>
          <a:p>
            <a:pPr lvl="1"/>
            <a:r>
              <a:rPr lang="en-US" altLang="en-US" dirty="0" smtClean="0"/>
              <a:t>Low developing (below 0.52)</a:t>
            </a:r>
          </a:p>
        </p:txBody>
      </p:sp>
      <p:pic>
        <p:nvPicPr>
          <p:cNvPr id="19460" name="Picture 3" descr="http://upload.wikimedia.org/wikipedia/commons/thumb/d/d9/2011_UN_Human_Development_Report_Quartiles.svg/600px-2011_UN_Human_Development_Report_Quartil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5105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bits.wikimedia.org/static-1.21wmf10/skins/common/images/magnify-clip.png">
            <a:hlinkClick r:id="rId2" tooltip="Enlarg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846388"/>
            <a:ext cx="142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1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153400" cy="756643"/>
          </a:xfrm>
          <a:prstGeom prst="rect">
            <a:avLst/>
          </a:prstGeom>
        </p:spPr>
        <p:txBody>
          <a:bodyPr vert="horz" wrap="square" lIns="0" tIns="139725" rIns="0" bIns="0" rtlCol="0">
            <a:spAutoFit/>
          </a:bodyPr>
          <a:lstStyle/>
          <a:p>
            <a:pPr marL="1151255">
              <a:lnSpc>
                <a:spcPct val="100000"/>
              </a:lnSpc>
            </a:pPr>
            <a:r>
              <a:rPr sz="4000" spc="-30" dirty="0"/>
              <a:t>Huma</a:t>
            </a:r>
            <a:r>
              <a:rPr sz="4000" spc="-25" dirty="0"/>
              <a:t>n </a:t>
            </a:r>
            <a:r>
              <a:rPr sz="4000" spc="-30" dirty="0"/>
              <a:t>D</a:t>
            </a:r>
            <a:r>
              <a:rPr sz="4000" spc="-45" dirty="0"/>
              <a:t>e</a:t>
            </a:r>
            <a:r>
              <a:rPr sz="4000" spc="-65" dirty="0"/>
              <a:t>v</a:t>
            </a:r>
            <a:r>
              <a:rPr sz="4000" spc="-25" dirty="0"/>
              <a:t>elopme</a:t>
            </a:r>
            <a:r>
              <a:rPr sz="4000" spc="-75" dirty="0"/>
              <a:t>n</a:t>
            </a:r>
            <a:r>
              <a:rPr sz="4000" spc="-15" dirty="0"/>
              <a:t>t</a:t>
            </a:r>
            <a:r>
              <a:rPr sz="4000" spc="5" dirty="0"/>
              <a:t> </a:t>
            </a:r>
            <a:r>
              <a:rPr sz="4000" spc="-20" dirty="0"/>
              <a:t>Ind</a:t>
            </a:r>
            <a:r>
              <a:rPr sz="4000" spc="-80" dirty="0"/>
              <a:t>e</a:t>
            </a:r>
            <a:r>
              <a:rPr sz="4000" spc="-20" dirty="0"/>
              <a:t>x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7244" y="5859619"/>
            <a:ext cx="740600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9494" marR="5080" indent="-102743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Fig. 9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1: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Developed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United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s,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HDI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nes several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mea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ures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 de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elopment: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life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expectan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birth,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adjusted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DP </a:t>
            </a:r>
            <a:r>
              <a:rPr sz="1600" spc="-10" dirty="0">
                <a:latin typeface="Arial"/>
                <a:cs typeface="Arial"/>
              </a:rPr>
              <a:t>per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capita,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 kno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ledge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(s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hoo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iterac</a:t>
            </a:r>
            <a:r>
              <a:rPr sz="1600" spc="-25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).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5" name="Picture 4" descr="TCL_10e_Figure_09_01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6" y="762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2627</Words>
  <Application>Microsoft Office PowerPoint</Application>
  <PresentationFormat>On-screen Show (4:3)</PresentationFormat>
  <Paragraphs>260</Paragraphs>
  <Slides>61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Monotype Corsiva</vt:lpstr>
      <vt:lpstr>Times New Roman</vt:lpstr>
      <vt:lpstr>Trebuchet MS</vt:lpstr>
      <vt:lpstr>Wingdings 3</vt:lpstr>
      <vt:lpstr>Facet</vt:lpstr>
      <vt:lpstr>PowerPoint Presentation</vt:lpstr>
      <vt:lpstr>Rich and Poor</vt:lpstr>
      <vt:lpstr>Development</vt:lpstr>
      <vt:lpstr>MDC’s vs. LDC’s</vt:lpstr>
      <vt:lpstr>Key Issue 1: Indicators of Development</vt:lpstr>
      <vt:lpstr>Level of Development</vt:lpstr>
      <vt:lpstr>Demographic, Social, and Economic Indicators of Development</vt:lpstr>
      <vt:lpstr>Human Development Index</vt:lpstr>
      <vt:lpstr>Human Development Index</vt:lpstr>
      <vt:lpstr>Human Development Index HDI An interactive map showing all indices http://hdr.undp.org/en/data/map/</vt:lpstr>
      <vt:lpstr>PowerPoint Presentation</vt:lpstr>
      <vt:lpstr>Economic Indicators of Development</vt:lpstr>
      <vt:lpstr>Economic Factors</vt:lpstr>
      <vt:lpstr>Gross Domestic Product Per Capita</vt:lpstr>
      <vt:lpstr>Annual GDP per Capita</vt:lpstr>
      <vt:lpstr>Measuring Development</vt:lpstr>
      <vt:lpstr>Gross National Income (GNI)</vt:lpstr>
      <vt:lpstr>So what’s the difference?!?</vt:lpstr>
      <vt:lpstr>Issues with Measuring  Economic Development</vt:lpstr>
      <vt:lpstr>HDI only includes income from the formal market. Reported to and monitored by the government, pay taxes.</vt:lpstr>
      <vt:lpstr>HDI does not include income from the informal market. Not reported to or regulated by the government, no taxes paid.</vt:lpstr>
      <vt:lpstr>Productivity</vt:lpstr>
      <vt:lpstr>Raw Materials</vt:lpstr>
      <vt:lpstr>Consumer Goods</vt:lpstr>
      <vt:lpstr>Telephones per Population</vt:lpstr>
      <vt:lpstr>“Haves” and “Have-nots”</vt:lpstr>
      <vt:lpstr>Types of Jobs</vt:lpstr>
      <vt:lpstr>Types of jobs in an economy:</vt:lpstr>
      <vt:lpstr>Primary</vt:lpstr>
      <vt:lpstr>Secondary</vt:lpstr>
      <vt:lpstr>Secondary – Value added</vt:lpstr>
      <vt:lpstr>Tertiary jobs</vt:lpstr>
      <vt:lpstr>Tertiary jobs</vt:lpstr>
      <vt:lpstr>Quaternary jobs</vt:lpstr>
      <vt:lpstr>Employment Changes by Sector</vt:lpstr>
      <vt:lpstr>PowerPoint Presentation</vt:lpstr>
      <vt:lpstr>Which Sector???</vt:lpstr>
      <vt:lpstr>Which Sector???</vt:lpstr>
      <vt:lpstr>Which Sector???</vt:lpstr>
      <vt:lpstr>Which Sector???</vt:lpstr>
      <vt:lpstr>Which Sector???</vt:lpstr>
      <vt:lpstr>Which Sector???</vt:lpstr>
      <vt:lpstr>Which Sector???</vt:lpstr>
      <vt:lpstr>Which Sector???</vt:lpstr>
      <vt:lpstr>Which Sector???</vt:lpstr>
      <vt:lpstr>Which Sector???</vt:lpstr>
      <vt:lpstr>Social Indicators of Development</vt:lpstr>
      <vt:lpstr>Student-Teacher Ratios</vt:lpstr>
      <vt:lpstr>Persons per Physician</vt:lpstr>
      <vt:lpstr>Calories per Capita</vt:lpstr>
      <vt:lpstr>Demographic Indicators of Development - Life Expectancy</vt:lpstr>
      <vt:lpstr>PowerPoint Presentation</vt:lpstr>
      <vt:lpstr>Infant Mortality Rate</vt:lpstr>
      <vt:lpstr>Natural Increase Rate</vt:lpstr>
      <vt:lpstr>Crude Birth Rate</vt:lpstr>
      <vt:lpstr>PowerPoint Presentation</vt:lpstr>
      <vt:lpstr>Tell me about Bangladesh…</vt:lpstr>
      <vt:lpstr>PowerPoint Presentation</vt:lpstr>
      <vt:lpstr>Bangladesh = Connecticut</vt:lpstr>
      <vt:lpstr>Bangladesh</vt:lpstr>
      <vt:lpstr>Rich v. Poor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scott.allen</dc:creator>
  <cp:lastModifiedBy>Shawna Dochnahl</cp:lastModifiedBy>
  <cp:revision>9</cp:revision>
  <dcterms:created xsi:type="dcterms:W3CDTF">2015-03-01T11:50:57Z</dcterms:created>
  <dcterms:modified xsi:type="dcterms:W3CDTF">2015-03-03T19:50:43Z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2012-03-19T00:00:00Z</vt:filetime>
  </property>
  <property fmtid="{D5CDD505-2E9C-101B-9397-08002B2CF9AE}" pid="3" name="LastSaved">
    <vt:filetime>2015-03-01T00:00:00Z</vt:filetime>
  </property>
</Properties>
</file>