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7" r:id="rId5"/>
    <p:sldId id="270" r:id="rId6"/>
    <p:sldId id="258" r:id="rId7"/>
    <p:sldId id="271" r:id="rId8"/>
    <p:sldId id="259" r:id="rId9"/>
    <p:sldId id="272" r:id="rId10"/>
    <p:sldId id="260" r:id="rId11"/>
    <p:sldId id="273" r:id="rId12"/>
    <p:sldId id="261" r:id="rId13"/>
    <p:sldId id="274" r:id="rId14"/>
    <p:sldId id="262" r:id="rId15"/>
    <p:sldId id="275" r:id="rId16"/>
    <p:sldId id="263" r:id="rId17"/>
    <p:sldId id="276" r:id="rId18"/>
    <p:sldId id="264" r:id="rId19"/>
    <p:sldId id="277" r:id="rId20"/>
    <p:sldId id="265" r:id="rId21"/>
    <p:sldId id="278"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p:scale>
          <a:sx n="80" d="100"/>
          <a:sy n="80" d="100"/>
        </p:scale>
        <p:origin x="-696"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25882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63898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06773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205011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36791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36379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136160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0916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73945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190898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8B4B4-778A-4ECC-9F93-14F099B182DF}"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248061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8B4B4-778A-4ECC-9F93-14F099B182DF}" type="datetimeFigureOut">
              <a:rPr lang="en-US" smtClean="0"/>
              <a:pPr/>
              <a:t>11/19/2014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47803-FC1A-4317-8E8E-22B17EF1A1AF}" type="slidenum">
              <a:rPr lang="en-US" smtClean="0"/>
              <a:pPr/>
              <a:t>‹#›</a:t>
            </a:fld>
            <a:endParaRPr lang="en-US"/>
          </a:p>
        </p:txBody>
      </p:sp>
    </p:spTree>
    <p:extLst>
      <p:ext uri="{BB962C8B-B14F-4D97-AF65-F5344CB8AC3E}">
        <p14:creationId xmlns:p14="http://schemas.microsoft.com/office/powerpoint/2010/main" xmlns="" val="389249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982203" cy="1620837"/>
          </a:xfrm>
        </p:spPr>
        <p:txBody>
          <a:bodyPr>
            <a:normAutofit fontScale="90000"/>
          </a:bodyPr>
          <a:lstStyle/>
          <a:p>
            <a:r>
              <a:rPr lang="en-US" dirty="0" smtClean="0"/>
              <a:t>Mapping the Linguistic Peculiarities of American English</a:t>
            </a:r>
            <a:endParaRPr lang="en-US" dirty="0"/>
          </a:p>
        </p:txBody>
      </p:sp>
      <p:sp>
        <p:nvSpPr>
          <p:cNvPr id="3" name="Subtitle 2"/>
          <p:cNvSpPr>
            <a:spLocks noGrp="1"/>
          </p:cNvSpPr>
          <p:nvPr>
            <p:ph type="subTitle" idx="1"/>
          </p:nvPr>
        </p:nvSpPr>
        <p:spPr>
          <a:xfrm>
            <a:off x="581891" y="1791318"/>
            <a:ext cx="11079678" cy="4381500"/>
          </a:xfrm>
        </p:spPr>
        <p:txBody>
          <a:bodyPr>
            <a:noAutofit/>
          </a:bodyPr>
          <a:lstStyle/>
          <a:p>
            <a:pPr algn="l"/>
            <a:r>
              <a:rPr lang="en-US" sz="3200" dirty="0" smtClean="0"/>
              <a:t>If language is the glue that holds cultures together, then examining the United States through that lens makes a complicated mess of traditional ways we divide up the country to generalize: whether it’s east versus west, north versus south, or, increasingly blue state versus red state.</a:t>
            </a:r>
          </a:p>
          <a:p>
            <a:pPr algn="l"/>
            <a:r>
              <a:rPr lang="en-US" sz="3200" dirty="0" smtClean="0"/>
              <a:t>A mapping project by statistics Ph.D. student Joshua Katz at North Carolina State University takes a visual look at significant differences in pronunciation and word choice that extend across the country, by plotting responses from more than 100 survey questions about dialectical variation on a heat map</a:t>
            </a:r>
          </a:p>
          <a:p>
            <a:pPr algn="l"/>
            <a:endParaRPr lang="en-US" sz="3200" dirty="0" smtClean="0"/>
          </a:p>
        </p:txBody>
      </p:sp>
    </p:spTree>
    <p:extLst>
      <p:ext uri="{BB962C8B-B14F-4D97-AF65-F5344CB8AC3E}">
        <p14:creationId xmlns:p14="http://schemas.microsoft.com/office/powerpoint/2010/main" xmlns="" val="55939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658349" cy="6858000"/>
          </a:xfrm>
        </p:spPr>
      </p:pic>
    </p:spTree>
    <p:extLst>
      <p:ext uri="{BB962C8B-B14F-4D97-AF65-F5344CB8AC3E}">
        <p14:creationId xmlns:p14="http://schemas.microsoft.com/office/powerpoint/2010/main" xmlns="" val="112129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74" y="365125"/>
            <a:ext cx="10475026" cy="2128693"/>
          </a:xfrm>
        </p:spPr>
        <p:txBody>
          <a:bodyPr>
            <a:normAutofit/>
          </a:bodyPr>
          <a:lstStyle/>
          <a:p>
            <a:r>
              <a:rPr lang="en-US" dirty="0" smtClean="0"/>
              <a:t>What is your general term for the rubber-soled shoes worn in gym class or for athletic activities?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626600" cy="6835456"/>
          </a:xfrm>
        </p:spPr>
      </p:pic>
    </p:spTree>
    <p:extLst>
      <p:ext uri="{BB962C8B-B14F-4D97-AF65-F5344CB8AC3E}">
        <p14:creationId xmlns:p14="http://schemas.microsoft.com/office/powerpoint/2010/main" xmlns="" val="238382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general term for a big road you can drive relatively fast 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533149" cy="6769100"/>
          </a:xfrm>
        </p:spPr>
      </p:pic>
    </p:spTree>
    <p:extLst>
      <p:ext uri="{BB962C8B-B14F-4D97-AF65-F5344CB8AC3E}">
        <p14:creationId xmlns:p14="http://schemas.microsoft.com/office/powerpoint/2010/main" xmlns="" val="132131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call the thing from which you drink water from in a school?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135" y="0"/>
            <a:ext cx="9658349" cy="6858000"/>
          </a:xfrm>
        </p:spPr>
      </p:pic>
    </p:spTree>
    <p:extLst>
      <p:ext uri="{BB962C8B-B14F-4D97-AF65-F5344CB8AC3E}">
        <p14:creationId xmlns:p14="http://schemas.microsoft.com/office/powerpoint/2010/main" xmlns="" val="260947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generic term for a sweet carbonated beverage?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7368" y="-142876"/>
            <a:ext cx="9820467" cy="6973113"/>
          </a:xfrm>
        </p:spPr>
      </p:pic>
    </p:spTree>
    <p:extLst>
      <p:ext uri="{BB962C8B-B14F-4D97-AF65-F5344CB8AC3E}">
        <p14:creationId xmlns:p14="http://schemas.microsoft.com/office/powerpoint/2010/main" xmlns="" val="21602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pronounce “pecan?”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168274"/>
            <a:ext cx="11688178" cy="6556375"/>
          </a:xfrm>
        </p:spPr>
        <p:txBody>
          <a:bodyPr>
            <a:normAutofit/>
          </a:bodyPr>
          <a:lstStyle/>
          <a:p>
            <a:r>
              <a:rPr lang="en-US" dirty="0" smtClean="0"/>
              <a:t>Browsing the maps shows how many of the differences--and similarities--in the dialectical landscape are rather unexpected. In some cases, New Englanders have far more in common with Southerners than the rest of the country: both regions favor long ‘a’ sounds in the word ‘pajamas’ (where the second syllable sounds like ‘father’ as opposed to jam’), for example. Certain trends pit the coastlines against the interior, like soda versus pop, respectively. Other words, like ‘pecan’ have so much variation across the country, the entire map shows up in pale pastels, indicating no dominating trends in pronunciation. And can someone please explain why the only two states in the country where people consistently refer to a water fountain as a bubbler are Rhode Island and Wisconsin?</a:t>
            </a:r>
          </a:p>
          <a:p>
            <a:r>
              <a:rPr lang="en-US" dirty="0" smtClean="0"/>
              <a:t>The reality presented on the maps simultaneously shows that we’re all a lot more similar than we think--no matter where we live--but also, freakishly different. “I’ve always found variations in dialect fascinating--language says so much about who a person is,” Katz told Abstract. “To me, dialect is a badge of pride--it’s something that says, ‘This is who I am; this is where I come from.’”</a:t>
            </a:r>
          </a:p>
          <a:p>
            <a:pPr marL="0" indent="0">
              <a:buNone/>
            </a:pPr>
            <a:endParaRPr lang="en-US" dirty="0"/>
          </a:p>
        </p:txBody>
      </p:sp>
    </p:spTree>
    <p:extLst>
      <p:ext uri="{BB962C8B-B14F-4D97-AF65-F5344CB8AC3E}">
        <p14:creationId xmlns:p14="http://schemas.microsoft.com/office/powerpoint/2010/main" xmlns="" val="312714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134" y="-1"/>
            <a:ext cx="9671434" cy="6867291"/>
          </a:xfrm>
        </p:spPr>
      </p:pic>
    </p:spTree>
    <p:extLst>
      <p:ext uri="{BB962C8B-B14F-4D97-AF65-F5344CB8AC3E}">
        <p14:creationId xmlns:p14="http://schemas.microsoft.com/office/powerpoint/2010/main" xmlns="" val="289983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pronounce “caramel?”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658349" cy="6858000"/>
          </a:xfrm>
        </p:spPr>
      </p:pic>
    </p:spTree>
    <p:extLst>
      <p:ext uri="{BB962C8B-B14F-4D97-AF65-F5344CB8AC3E}">
        <p14:creationId xmlns:p14="http://schemas.microsoft.com/office/powerpoint/2010/main" xmlns="" val="306391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49971"/>
          </a:xfrm>
        </p:spPr>
        <p:txBody>
          <a:bodyPr/>
          <a:lstStyle/>
          <a:p>
            <a:r>
              <a:rPr lang="en-US" dirty="0" smtClean="0"/>
              <a:t>What do you call a long sandwich that contains cold cuts, lettuce, etc.?</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550400" cy="6787152"/>
          </a:xfrm>
        </p:spPr>
      </p:pic>
    </p:spTree>
    <p:extLst>
      <p:ext uri="{BB962C8B-B14F-4D97-AF65-F5344CB8AC3E}">
        <p14:creationId xmlns:p14="http://schemas.microsoft.com/office/powerpoint/2010/main" xmlns="" val="127652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words do you use to address a group of 2 or more people?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135" y="0"/>
            <a:ext cx="9533149" cy="6769100"/>
          </a:xfrm>
        </p:spPr>
      </p:pic>
    </p:spTree>
    <p:extLst>
      <p:ext uri="{BB962C8B-B14F-4D97-AF65-F5344CB8AC3E}">
        <p14:creationId xmlns:p14="http://schemas.microsoft.com/office/powerpoint/2010/main" xmlns="" val="302688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21" y="365125"/>
            <a:ext cx="10593779" cy="1689306"/>
          </a:xfrm>
        </p:spPr>
        <p:txBody>
          <a:bodyPr>
            <a:normAutofit fontScale="90000"/>
          </a:bodyPr>
          <a:lstStyle/>
          <a:p>
            <a:r>
              <a:rPr lang="en-US" dirty="0" smtClean="0"/>
              <a:t>What do you call a traffic situation in which several roads meet in a circle and you have to get off at a certain point?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895" y="-92076"/>
            <a:ext cx="9779654" cy="6950075"/>
          </a:xfrm>
        </p:spPr>
      </p:pic>
    </p:spTree>
    <p:extLst>
      <p:ext uri="{BB962C8B-B14F-4D97-AF65-F5344CB8AC3E}">
        <p14:creationId xmlns:p14="http://schemas.microsoft.com/office/powerpoint/2010/main" xmlns="" val="302649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480</Words>
  <Application>Microsoft Office PowerPoint</Application>
  <PresentationFormat>Custom</PresentationFormat>
  <Paragraphs>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Mapping the Linguistic Peculiarities of American English</vt:lpstr>
      <vt:lpstr>Slide 2</vt:lpstr>
      <vt:lpstr>What do you call a long sandwich that contains cold cuts, lettuce, etc.?</vt:lpstr>
      <vt:lpstr>Slide 4</vt:lpstr>
      <vt:lpstr>What words do you use to address a group of 2 or more people? </vt:lpstr>
      <vt:lpstr>Slide 6</vt:lpstr>
      <vt:lpstr>What do you call a traffic situation in which several roads meet in a circle and you have to get off at a certain point?  </vt:lpstr>
      <vt:lpstr>Slide 8</vt:lpstr>
      <vt:lpstr>What is “the city?”</vt:lpstr>
      <vt:lpstr>Slide 10</vt:lpstr>
      <vt:lpstr>What is your general term for the rubber-soled shoes worn in gym class or for athletic activities?</vt:lpstr>
      <vt:lpstr>Slide 12</vt:lpstr>
      <vt:lpstr>What is your general term for a big road you can drive relatively fast on?</vt:lpstr>
      <vt:lpstr>Slide 14</vt:lpstr>
      <vt:lpstr>What do you call the thing from which you drink water from in a school?</vt:lpstr>
      <vt:lpstr>Slide 16</vt:lpstr>
      <vt:lpstr>What is your generic term for a sweet carbonated beverage?</vt:lpstr>
      <vt:lpstr>Slide 18</vt:lpstr>
      <vt:lpstr>How do you pronounce “pecan?”</vt:lpstr>
      <vt:lpstr>Slide 20</vt:lpstr>
      <vt:lpstr>How do you pronounce “caramel?”</vt:lpstr>
      <vt:lpstr>Slide 22</vt:lpstr>
    </vt:vector>
  </TitlesOfParts>
  <Company>Jurupa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Shawna Dochnahl</dc:creator>
  <cp:lastModifiedBy>Shawna</cp:lastModifiedBy>
  <cp:revision>3</cp:revision>
  <dcterms:created xsi:type="dcterms:W3CDTF">2014-10-28T17:27:42Z</dcterms:created>
  <dcterms:modified xsi:type="dcterms:W3CDTF">2014-11-19T17:46:17Z</dcterms:modified>
</cp:coreProperties>
</file>