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256" r:id="rId2"/>
    <p:sldId id="272" r:id="rId3"/>
    <p:sldId id="271" r:id="rId4"/>
    <p:sldId id="258" r:id="rId5"/>
    <p:sldId id="266" r:id="rId6"/>
    <p:sldId id="259" r:id="rId7"/>
    <p:sldId id="264" r:id="rId8"/>
    <p:sldId id="267" r:id="rId9"/>
    <p:sldId id="273" r:id="rId10"/>
    <p:sldId id="269" r:id="rId11"/>
    <p:sldId id="268" r:id="rId12"/>
    <p:sldId id="274" r:id="rId13"/>
    <p:sldId id="275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2C98-4A4F-4861-A6A7-6A116FCFA0FB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E6106-3459-4056-9242-31D23BC9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48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D403D58-22F4-4924-B192-3DD6D232F24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DFE3B9-2FC5-4E3B-8E38-20768798E4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988" y="381000"/>
            <a:ext cx="6400800" cy="1295400"/>
          </a:xfrm>
        </p:spPr>
        <p:txBody>
          <a:bodyPr/>
          <a:lstStyle/>
          <a:p>
            <a:r>
              <a:rPr lang="en-US" dirty="0" smtClean="0"/>
              <a:t>Migration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057400"/>
            <a:ext cx="3333734" cy="3962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Zelinsky’s</a:t>
            </a:r>
            <a:r>
              <a:rPr lang="en-US" dirty="0" smtClean="0"/>
              <a:t> Model of Mobility Transition</a:t>
            </a:r>
          </a:p>
          <a:p>
            <a:endParaRPr lang="en-US" dirty="0"/>
          </a:p>
          <a:p>
            <a:r>
              <a:rPr lang="en-US" dirty="0" err="1" smtClean="0"/>
              <a:t>Ravenstein’s</a:t>
            </a:r>
            <a:r>
              <a:rPr lang="en-US" dirty="0" smtClean="0"/>
              <a:t> Laws of Migration</a:t>
            </a:r>
          </a:p>
          <a:p>
            <a:endParaRPr lang="en-US" dirty="0"/>
          </a:p>
          <a:p>
            <a:r>
              <a:rPr lang="en-US" dirty="0" smtClean="0"/>
              <a:t>Lee’s Migration Model</a:t>
            </a:r>
          </a:p>
          <a:p>
            <a:endParaRPr lang="en-US" dirty="0"/>
          </a:p>
          <a:p>
            <a:r>
              <a:rPr lang="en-US" dirty="0" smtClean="0"/>
              <a:t>Don’t forget about Gravity and Distance Decay Models!</a:t>
            </a:r>
            <a:endParaRPr lang="en-US" dirty="0"/>
          </a:p>
        </p:txBody>
      </p:sp>
      <p:pic>
        <p:nvPicPr>
          <p:cNvPr id="4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67334" y="1689847"/>
            <a:ext cx="3333734" cy="3952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26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Owner\My Documents\School\Lee 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163"/>
            <a:ext cx="9144000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r"/>
            <a:r>
              <a:rPr lang="en-GB" altLang="en-US" sz="2800">
                <a:latin typeface="Arial Black" pitchFamily="34" charset="0"/>
              </a:rPr>
              <a:t>Lee’s General Migration Model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400">
                <a:latin typeface="Arial" charset="0"/>
              </a:rPr>
              <a:t>Source:  Population, Resources and Development. Jane Chrispin and Francis Jegede. Collins Educational.1996.</a:t>
            </a:r>
          </a:p>
        </p:txBody>
      </p:sp>
    </p:spTree>
    <p:extLst>
      <p:ext uri="{BB962C8B-B14F-4D97-AF65-F5344CB8AC3E}">
        <p14:creationId xmlns:p14="http://schemas.microsoft.com/office/powerpoint/2010/main" val="251464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38600" y="2433638"/>
            <a:ext cx="2209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1803400" y="1117600"/>
            <a:ext cx="2159000" cy="2408238"/>
            <a:chOff x="720" y="797"/>
            <a:chExt cx="1360" cy="1517"/>
          </a:xfrm>
        </p:grpSpPr>
        <p:sp>
          <p:nvSpPr>
            <p:cNvPr id="7171" name="Oval 3"/>
            <p:cNvSpPr>
              <a:spLocks noChangeArrowheads="1"/>
            </p:cNvSpPr>
            <p:nvPr/>
          </p:nvSpPr>
          <p:spPr bwMode="auto">
            <a:xfrm>
              <a:off x="720" y="954"/>
              <a:ext cx="1360" cy="1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152" y="797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Impact" pitchFamily="34" charset="0"/>
                </a:rPr>
                <a:t>Location A</a:t>
              </a:r>
            </a:p>
          </p:txBody>
        </p:sp>
      </p:grpSp>
      <p:grpSp>
        <p:nvGrpSpPr>
          <p:cNvPr id="7212" name="Group 44"/>
          <p:cNvGrpSpPr>
            <a:grpSpLocks/>
          </p:cNvGrpSpPr>
          <p:nvPr/>
        </p:nvGrpSpPr>
        <p:grpSpPr bwMode="auto">
          <a:xfrm>
            <a:off x="6299200" y="1117600"/>
            <a:ext cx="2159000" cy="2408238"/>
            <a:chOff x="3552" y="797"/>
            <a:chExt cx="1360" cy="1517"/>
          </a:xfrm>
        </p:grpSpPr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3552" y="954"/>
              <a:ext cx="1360" cy="1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984" y="797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>
                  <a:latin typeface="Impact" pitchFamily="34" charset="0"/>
                </a:rPr>
                <a:t>Location B</a:t>
              </a: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r"/>
            <a:r>
              <a:rPr lang="en-GB" altLang="en-US" sz="2800">
                <a:latin typeface="Arial Black" pitchFamily="34" charset="0"/>
              </a:rPr>
              <a:t>Lee’s Migration Model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400">
                <a:latin typeface="Arial" charset="0"/>
              </a:rPr>
              <a:t>Source:  Adapted from Global Challenge.  Alistair McNaught and Michael Witherick. Longman. 2001.</a:t>
            </a:r>
          </a:p>
        </p:txBody>
      </p: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2260600" y="1604963"/>
            <a:ext cx="1270000" cy="1708150"/>
            <a:chOff x="1056" y="1133"/>
            <a:chExt cx="800" cy="1076"/>
          </a:xfrm>
        </p:grpSpPr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1056" y="1133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CC0000"/>
                  </a:solidFill>
                  <a:latin typeface="Impact" pitchFamily="34" charset="0"/>
                </a:rPr>
                <a:t>+</a:t>
              </a: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1584" y="132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CC0000"/>
                  </a:solidFill>
                  <a:latin typeface="Impact" pitchFamily="34" charset="0"/>
                </a:rPr>
                <a:t>-</a:t>
              </a: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296" y="18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CC0000"/>
                  </a:solidFill>
                  <a:latin typeface="Impact" pitchFamily="34" charset="0"/>
                </a:rPr>
                <a:t>0</a:t>
              </a:r>
            </a:p>
          </p:txBody>
        </p:sp>
      </p:grp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784600" y="3251200"/>
            <a:ext cx="1295400" cy="91440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6756400" y="1604963"/>
            <a:ext cx="1270000" cy="1708150"/>
            <a:chOff x="1056" y="1133"/>
            <a:chExt cx="800" cy="1076"/>
          </a:xfrm>
        </p:grpSpPr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1056" y="1133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CC0000"/>
                  </a:solidFill>
                  <a:latin typeface="Impact" pitchFamily="34" charset="0"/>
                </a:rPr>
                <a:t>+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1584" y="132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CC0000"/>
                  </a:solidFill>
                  <a:latin typeface="Impact" pitchFamily="34" charset="0"/>
                </a:rPr>
                <a:t>-</a:t>
              </a: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296" y="18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CC0000"/>
                  </a:solidFill>
                  <a:latin typeface="Impact" pitchFamily="34" charset="0"/>
                </a:rPr>
                <a:t>0</a:t>
              </a:r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4978400" y="3586163"/>
            <a:ext cx="2159000" cy="2433637"/>
            <a:chOff x="2720" y="2352"/>
            <a:chExt cx="1360" cy="1533"/>
          </a:xfrm>
        </p:grpSpPr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720" y="2525"/>
              <a:ext cx="1360" cy="1360"/>
            </a:xfrm>
            <a:prstGeom prst="ellips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3008" y="2352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>
                  <a:solidFill>
                    <a:srgbClr val="990099"/>
                  </a:solidFill>
                  <a:latin typeface="Impact" pitchFamily="34" charset="0"/>
                </a:rPr>
                <a:t>Intervening Place</a:t>
              </a:r>
            </a:p>
          </p:txBody>
        </p:sp>
      </p:grpSp>
      <p:sp>
        <p:nvSpPr>
          <p:cNvPr id="7200" name="Freeform 32"/>
          <p:cNvSpPr>
            <a:spLocks/>
          </p:cNvSpPr>
          <p:nvPr/>
        </p:nvSpPr>
        <p:spPr bwMode="auto">
          <a:xfrm>
            <a:off x="4089400" y="1270000"/>
            <a:ext cx="2057400" cy="1079500"/>
          </a:xfrm>
          <a:custGeom>
            <a:avLst/>
            <a:gdLst>
              <a:gd name="T0" fmla="*/ 0 w 1248"/>
              <a:gd name="T1" fmla="*/ 624 h 680"/>
              <a:gd name="T2" fmla="*/ 48 w 1248"/>
              <a:gd name="T3" fmla="*/ 432 h 680"/>
              <a:gd name="T4" fmla="*/ 96 w 1248"/>
              <a:gd name="T5" fmla="*/ 624 h 680"/>
              <a:gd name="T6" fmla="*/ 144 w 1248"/>
              <a:gd name="T7" fmla="*/ 336 h 680"/>
              <a:gd name="T8" fmla="*/ 192 w 1248"/>
              <a:gd name="T9" fmla="*/ 624 h 680"/>
              <a:gd name="T10" fmla="*/ 288 w 1248"/>
              <a:gd name="T11" fmla="*/ 0 h 680"/>
              <a:gd name="T12" fmla="*/ 384 w 1248"/>
              <a:gd name="T13" fmla="*/ 624 h 680"/>
              <a:gd name="T14" fmla="*/ 480 w 1248"/>
              <a:gd name="T15" fmla="*/ 288 h 680"/>
              <a:gd name="T16" fmla="*/ 576 w 1248"/>
              <a:gd name="T17" fmla="*/ 624 h 680"/>
              <a:gd name="T18" fmla="*/ 672 w 1248"/>
              <a:gd name="T19" fmla="*/ 144 h 680"/>
              <a:gd name="T20" fmla="*/ 768 w 1248"/>
              <a:gd name="T21" fmla="*/ 624 h 680"/>
              <a:gd name="T22" fmla="*/ 864 w 1248"/>
              <a:gd name="T23" fmla="*/ 384 h 680"/>
              <a:gd name="T24" fmla="*/ 912 w 1248"/>
              <a:gd name="T25" fmla="*/ 624 h 680"/>
              <a:gd name="T26" fmla="*/ 1008 w 1248"/>
              <a:gd name="T27" fmla="*/ 240 h 680"/>
              <a:gd name="T28" fmla="*/ 1104 w 1248"/>
              <a:gd name="T29" fmla="*/ 576 h 680"/>
              <a:gd name="T30" fmla="*/ 1200 w 1248"/>
              <a:gd name="T31" fmla="*/ 480 h 680"/>
              <a:gd name="T32" fmla="*/ 1248 w 1248"/>
              <a:gd name="T33" fmla="*/ 624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680">
                <a:moveTo>
                  <a:pt x="0" y="624"/>
                </a:moveTo>
                <a:cubicBezTo>
                  <a:pt x="16" y="528"/>
                  <a:pt x="32" y="432"/>
                  <a:pt x="48" y="432"/>
                </a:cubicBezTo>
                <a:cubicBezTo>
                  <a:pt x="64" y="432"/>
                  <a:pt x="80" y="640"/>
                  <a:pt x="96" y="624"/>
                </a:cubicBezTo>
                <a:cubicBezTo>
                  <a:pt x="112" y="608"/>
                  <a:pt x="128" y="336"/>
                  <a:pt x="144" y="336"/>
                </a:cubicBezTo>
                <a:cubicBezTo>
                  <a:pt x="160" y="336"/>
                  <a:pt x="168" y="680"/>
                  <a:pt x="192" y="624"/>
                </a:cubicBezTo>
                <a:cubicBezTo>
                  <a:pt x="216" y="568"/>
                  <a:pt x="256" y="0"/>
                  <a:pt x="288" y="0"/>
                </a:cubicBezTo>
                <a:cubicBezTo>
                  <a:pt x="320" y="0"/>
                  <a:pt x="352" y="576"/>
                  <a:pt x="384" y="624"/>
                </a:cubicBezTo>
                <a:cubicBezTo>
                  <a:pt x="416" y="672"/>
                  <a:pt x="448" y="288"/>
                  <a:pt x="480" y="288"/>
                </a:cubicBezTo>
                <a:cubicBezTo>
                  <a:pt x="512" y="288"/>
                  <a:pt x="544" y="648"/>
                  <a:pt x="576" y="624"/>
                </a:cubicBezTo>
                <a:cubicBezTo>
                  <a:pt x="608" y="600"/>
                  <a:pt x="640" y="144"/>
                  <a:pt x="672" y="144"/>
                </a:cubicBezTo>
                <a:cubicBezTo>
                  <a:pt x="704" y="144"/>
                  <a:pt x="736" y="584"/>
                  <a:pt x="768" y="624"/>
                </a:cubicBezTo>
                <a:cubicBezTo>
                  <a:pt x="800" y="664"/>
                  <a:pt x="840" y="384"/>
                  <a:pt x="864" y="384"/>
                </a:cubicBezTo>
                <a:cubicBezTo>
                  <a:pt x="888" y="384"/>
                  <a:pt x="888" y="648"/>
                  <a:pt x="912" y="624"/>
                </a:cubicBezTo>
                <a:cubicBezTo>
                  <a:pt x="936" y="600"/>
                  <a:pt x="976" y="248"/>
                  <a:pt x="1008" y="240"/>
                </a:cubicBezTo>
                <a:cubicBezTo>
                  <a:pt x="1040" y="232"/>
                  <a:pt x="1072" y="536"/>
                  <a:pt x="1104" y="576"/>
                </a:cubicBezTo>
                <a:cubicBezTo>
                  <a:pt x="1136" y="616"/>
                  <a:pt x="1176" y="472"/>
                  <a:pt x="1200" y="480"/>
                </a:cubicBezTo>
                <a:cubicBezTo>
                  <a:pt x="1224" y="488"/>
                  <a:pt x="1240" y="600"/>
                  <a:pt x="1248" y="6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784600" y="842963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>
                <a:solidFill>
                  <a:srgbClr val="FF0000"/>
                </a:solidFill>
                <a:latin typeface="Impact" pitchFamily="34" charset="0"/>
              </a:rPr>
              <a:t>Intervening Obstacles</a:t>
            </a:r>
          </a:p>
        </p:txBody>
      </p: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6985000" y="3632200"/>
            <a:ext cx="609600" cy="533400"/>
            <a:chOff x="3984" y="2381"/>
            <a:chExt cx="384" cy="336"/>
          </a:xfrm>
        </p:grpSpPr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V="1">
              <a:off x="3984" y="2381"/>
              <a:ext cx="192" cy="33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4176" y="2448"/>
              <a:ext cx="1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200">
                  <a:solidFill>
                    <a:srgbClr val="990099"/>
                  </a:solidFill>
                  <a:latin typeface="Impact" pitchFamily="34" charset="0"/>
                </a:rPr>
                <a:t>?</a:t>
              </a:r>
            </a:p>
          </p:txBody>
        </p:sp>
      </p:grpSp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5461000" y="4119563"/>
            <a:ext cx="1270000" cy="1708150"/>
            <a:chOff x="1056" y="1133"/>
            <a:chExt cx="800" cy="1076"/>
          </a:xfrm>
        </p:grpSpPr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1056" y="1133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990099"/>
                  </a:solidFill>
                  <a:latin typeface="Impact" pitchFamily="34" charset="0"/>
                </a:rPr>
                <a:t>+</a:t>
              </a:r>
            </a:p>
          </p:txBody>
        </p: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1584" y="132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990099"/>
                  </a:solidFill>
                  <a:latin typeface="Impact" pitchFamily="34" charset="0"/>
                </a:rPr>
                <a:t>-</a:t>
              </a:r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1296" y="18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>
                  <a:solidFill>
                    <a:srgbClr val="990099"/>
                  </a:solidFill>
                  <a:latin typeface="Impact" pitchFamily="34" charset="0"/>
                </a:rPr>
                <a:t>0</a:t>
              </a:r>
            </a:p>
          </p:txBody>
        </p:sp>
      </p:grp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0" y="3429000"/>
            <a:ext cx="3581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Does not isolate particular push and pull factors.  Each site has a range of attributes.  Different people will have different perceptions of the factors.</a:t>
            </a: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H="1" flipV="1">
            <a:off x="3276600" y="533400"/>
            <a:ext cx="533400" cy="304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295400" y="76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Real / Perceived</a:t>
            </a:r>
          </a:p>
        </p:txBody>
      </p:sp>
    </p:spTree>
    <p:extLst>
      <p:ext uri="{BB962C8B-B14F-4D97-AF65-F5344CB8AC3E}">
        <p14:creationId xmlns:p14="http://schemas.microsoft.com/office/powerpoint/2010/main" val="17777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82" grpId="0" autoUpdateAnimBg="0"/>
      <p:bldP spid="7187" grpId="0" animBg="1"/>
      <p:bldP spid="7200" grpId="0" animBg="1"/>
      <p:bldP spid="7203" grpId="0" autoUpdateAnimBg="0"/>
      <p:bldP spid="7214" grpId="0" autoUpdateAnimBg="0"/>
      <p:bldP spid="7215" grpId="0" animBg="1"/>
      <p:bldP spid="72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of Lee’s Behavioral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account for the fact that some people have less ability to act on migration decisions</a:t>
            </a:r>
          </a:p>
          <a:p>
            <a:r>
              <a:rPr lang="en-US" dirty="0" smtClean="0"/>
              <a:t>Only looks at people’s desire to act according to their assessment or desirability</a:t>
            </a:r>
          </a:p>
          <a:p>
            <a:r>
              <a:rPr lang="en-US" dirty="0" smtClean="0"/>
              <a:t>People differ in their ability to act/migrate (no matter how desirable migration may seem)</a:t>
            </a:r>
          </a:p>
          <a:p>
            <a:pPr lvl="1"/>
            <a:r>
              <a:rPr lang="en-US" dirty="0" smtClean="0"/>
              <a:t>i.e. poor people may not be able to migrate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8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Gravity Model!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is a major obstacle</a:t>
            </a:r>
          </a:p>
          <a:p>
            <a:r>
              <a:rPr lang="en-US" dirty="0" smtClean="0"/>
              <a:t>But it is too simplistic, does not account for other intervening factors, just distance</a:t>
            </a:r>
          </a:p>
          <a:p>
            <a:r>
              <a:rPr lang="en-US" dirty="0" smtClean="0"/>
              <a:t>Attraction may be economic; obstacle may not be distance (i.e. borders)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9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4294967295"/>
          </p:nvPr>
        </p:nvSpPr>
        <p:spPr>
          <a:xfrm>
            <a:off x="609600" y="304800"/>
            <a:ext cx="8115300" cy="1119188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Remember the Distance-Decay Model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4294967295"/>
          </p:nvPr>
        </p:nvSpPr>
        <p:spPr>
          <a:xfrm>
            <a:off x="609600" y="1776413"/>
            <a:ext cx="8115300" cy="332898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indent="-223520">
              <a:lnSpc>
                <a:spcPct val="120089"/>
              </a:lnSpc>
              <a:spcBef>
                <a:spcPts val="0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greater the distance, the less likely there is to be interaction or influence. 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The lesser the distance, the more likely there is to be interaction or influence.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In terms of migration, people migrate to places that are closer. </a:t>
            </a:r>
          </a:p>
          <a:p>
            <a:pPr marL="0" indent="0">
              <a:lnSpc>
                <a:spcPct val="120089"/>
              </a:lnSpc>
              <a:spcBef>
                <a:spcPts val="507"/>
              </a:spcBef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029976" y="5141610"/>
            <a:ext cx="7656824" cy="1030590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342900" indent="-160020">
              <a:lnSpc>
                <a:spcPct val="120138"/>
              </a:lnSpc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Where do Cubans go that migrate to the United States?</a:t>
            </a:r>
          </a:p>
          <a:p>
            <a:pPr marL="342900" indent="-160020">
              <a:lnSpc>
                <a:spcPct val="120138"/>
              </a:lnSpc>
              <a:spcBef>
                <a:spcPts val="815"/>
              </a:spcBef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Are immigrating Asians to the United States more likely to go to the west coast or the east coast? </a:t>
            </a:r>
          </a:p>
        </p:txBody>
      </p:sp>
    </p:spTree>
    <p:extLst>
      <p:ext uri="{BB962C8B-B14F-4D97-AF65-F5344CB8AC3E}">
        <p14:creationId xmlns:p14="http://schemas.microsoft.com/office/powerpoint/2010/main" val="300712308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385" y="457178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071891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85800"/>
            <a:ext cx="6867518" cy="54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61503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685801"/>
            <a:ext cx="74676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000" dirty="0" smtClean="0"/>
              <a:t>Population Change=</a:t>
            </a:r>
          </a:p>
          <a:p>
            <a:pPr marL="18288" indent="0">
              <a:buNone/>
            </a:pPr>
            <a:r>
              <a:rPr lang="en-US" sz="4000" dirty="0" smtClean="0"/>
              <a:t>Fertility + Mortality + </a:t>
            </a:r>
            <a:r>
              <a:rPr lang="en-US" sz="4000" b="1" dirty="0" smtClean="0"/>
              <a:t>Migration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96E68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8935" r="2570"/>
          <a:stretch>
            <a:fillRect/>
          </a:stretch>
        </p:blipFill>
        <p:spPr bwMode="auto">
          <a:xfrm>
            <a:off x="152400" y="685800"/>
            <a:ext cx="86868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2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Zelinsky’s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Model of Mobility Transition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595360" cy="6004559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Based on </a:t>
            </a:r>
            <a:r>
              <a:rPr lang="en-US" dirty="0" err="1" smtClean="0"/>
              <a:t>Rostow’s</a:t>
            </a:r>
            <a:r>
              <a:rPr lang="en-US" dirty="0" smtClean="0"/>
              <a:t> stages of economic growth/development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Phase 1 “</a:t>
            </a:r>
            <a:r>
              <a:rPr lang="en-US" dirty="0" err="1" smtClean="0"/>
              <a:t>Premodern</a:t>
            </a:r>
            <a:r>
              <a:rPr lang="en-US" dirty="0" smtClean="0"/>
              <a:t> traditional society”</a:t>
            </a:r>
          </a:p>
          <a:p>
            <a:r>
              <a:rPr lang="en-US" dirty="0" smtClean="0"/>
              <a:t>Before onset of urbanization, very little migration. NIR around 0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Phase 2 “Early transitional society”</a:t>
            </a:r>
          </a:p>
          <a:p>
            <a:r>
              <a:rPr lang="en-US" dirty="0" smtClean="0"/>
              <a:t>“massive movement from countryside to cities…as a community experiences the process of modernization.” Rapid NIR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dirty="0"/>
              <a:t>Phase 3 “late transitional society”</a:t>
            </a:r>
          </a:p>
          <a:p>
            <a:r>
              <a:rPr lang="en-US" dirty="0"/>
              <a:t>Urban-to-urban migration surpasses the rural-to-urban migration. Rural-to-urban migration continues, but more circulatory movements within the urban network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Phase 4 “Advanced Society” </a:t>
            </a:r>
          </a:p>
          <a:p>
            <a:r>
              <a:rPr lang="en-US" dirty="0"/>
              <a:t> </a:t>
            </a:r>
            <a:r>
              <a:rPr lang="en-US" dirty="0" smtClean="0"/>
              <a:t>Movement from countryside to city continues, but not as much. More movement from city to city. Slight to moderate NIR</a:t>
            </a:r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Phase 5 “Future </a:t>
            </a:r>
            <a:r>
              <a:rPr lang="en-US" dirty="0" err="1" smtClean="0"/>
              <a:t>superadvanced</a:t>
            </a:r>
            <a:r>
              <a:rPr lang="en-US" dirty="0" smtClean="0"/>
              <a:t> society”</a:t>
            </a:r>
          </a:p>
          <a:p>
            <a:r>
              <a:rPr lang="en-US" dirty="0" smtClean="0"/>
              <a:t>Almost all migration interurban and </a:t>
            </a:r>
            <a:r>
              <a:rPr lang="en-US" dirty="0" err="1" smtClean="0"/>
              <a:t>intraurban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Zelinsky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119381">
              <a:lnSpc>
                <a:spcPct val="120089"/>
              </a:lnSpc>
              <a:spcBef>
                <a:spcPts val="0"/>
              </a:spcBef>
              <a:buClr>
                <a:srgbClr val="FFFF00"/>
              </a:buClr>
              <a:buSzPct val="100358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migration mostly occurs in countries in stage 2 of the demographic transition. </a:t>
            </a:r>
          </a:p>
          <a:p>
            <a:pPr lvl="1" indent="-223520">
              <a:lnSpc>
                <a:spcPct val="120089"/>
              </a:lnSpc>
              <a:spcBef>
                <a:spcPts val="507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Why?</a:t>
            </a:r>
          </a:p>
          <a:p>
            <a:pPr marL="119381">
              <a:lnSpc>
                <a:spcPct val="120089"/>
              </a:lnSpc>
              <a:spcBef>
                <a:spcPts val="507"/>
              </a:spcBef>
              <a:buClr>
                <a:srgbClr val="FFFF00"/>
              </a:buClr>
              <a:buSzPct val="100358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Internal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migration occurs mostly in countries in stages 3 and 4 of the demographic transition. </a:t>
            </a:r>
          </a:p>
          <a:p>
            <a:pPr lvl="1" indent="-223520">
              <a:lnSpc>
                <a:spcPct val="120089"/>
              </a:lnSpc>
              <a:spcBef>
                <a:spcPts val="507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Why? </a:t>
            </a:r>
          </a:p>
          <a:p>
            <a:pPr lvl="1" indent="-223520">
              <a:lnSpc>
                <a:spcPct val="120089"/>
              </a:lnSpc>
              <a:spcBef>
                <a:spcPts val="507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How does the United States fit this pattern? </a:t>
            </a:r>
          </a:p>
        </p:txBody>
      </p:sp>
    </p:spTree>
    <p:extLst>
      <p:ext uri="{BB962C8B-B14F-4D97-AF65-F5344CB8AC3E}">
        <p14:creationId xmlns:p14="http://schemas.microsoft.com/office/powerpoint/2010/main" val="826688657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idx="4294967295"/>
          </p:nvPr>
        </p:nvSpPr>
        <p:spPr>
          <a:xfrm>
            <a:off x="609600" y="228600"/>
            <a:ext cx="8115300" cy="1119188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Ravenstein’s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Laws of </a:t>
            </a: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Migration (1870s-1880s)</a:t>
            </a:r>
            <a:endParaRPr lang="en-US"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4294967295"/>
          </p:nvPr>
        </p:nvSpPr>
        <p:spPr>
          <a:xfrm>
            <a:off x="381000" y="1646238"/>
            <a:ext cx="8115300" cy="450373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marL="50800" indent="0">
              <a:spcBef>
                <a:spcPts val="0"/>
              </a:spcBef>
              <a:buClr>
                <a:srgbClr val="FFFF00"/>
              </a:buClr>
              <a:buSzPct val="100358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1) Most migrants go a short distance. </a:t>
            </a:r>
          </a:p>
          <a:p>
            <a:pPr marL="50800" indent="0">
              <a:spcBef>
                <a:spcPts val="507"/>
              </a:spcBef>
              <a:buClr>
                <a:srgbClr val="FFFF00"/>
              </a:buClr>
              <a:buSzPct val="100358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2) People who migrate long distances tend to go to urban areas. </a:t>
            </a:r>
          </a:p>
          <a:p>
            <a:pPr marL="50800" indent="0">
              <a:spcBef>
                <a:spcPts val="507"/>
              </a:spcBef>
              <a:buClr>
                <a:srgbClr val="FFFF00"/>
              </a:buClr>
              <a:buSzPct val="100358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3) People already living in rural areas are more likely to migrate than those in urban areas. </a:t>
            </a:r>
          </a:p>
          <a:p>
            <a:pPr marL="50800" indent="0">
              <a:spcBef>
                <a:spcPts val="507"/>
              </a:spcBef>
              <a:buClr>
                <a:srgbClr val="FFFF00"/>
              </a:buClr>
              <a:buSzPct val="100358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4) Most migrants are adults. Women are more likely to migrate internally. Men are more likely to migrate internationally. </a:t>
            </a:r>
          </a:p>
          <a:p>
            <a:pPr marL="0" indent="0">
              <a:spcBef>
                <a:spcPts val="507"/>
              </a:spcBef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indent="-223520">
              <a:spcBef>
                <a:spcPts val="507"/>
              </a:spcBef>
              <a:buClr>
                <a:srgbClr val="FFFF00"/>
              </a:buClr>
              <a:buSzPct val="100358"/>
              <a:buFont typeface="Arial"/>
              <a:buChar char="●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Do these laws fit with the immigration to the United States in the early 20</a:t>
            </a: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century? </a:t>
            </a:r>
          </a:p>
        </p:txBody>
      </p:sp>
    </p:spTree>
    <p:extLst>
      <p:ext uri="{BB962C8B-B14F-4D97-AF65-F5344CB8AC3E}">
        <p14:creationId xmlns:p14="http://schemas.microsoft.com/office/powerpoint/2010/main" val="107940292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Lee’s Migration Model (Push-Pull Model) 1940s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attempt to explain the patterns of migration</a:t>
            </a:r>
          </a:p>
          <a:p>
            <a:pPr lvl="1"/>
            <a:r>
              <a:rPr lang="en-US" dirty="0" smtClean="0"/>
              <a:t>Migration was a decision (individual or family) and depends on:</a:t>
            </a:r>
          </a:p>
          <a:p>
            <a:pPr lvl="2"/>
            <a:r>
              <a:rPr lang="en-US" dirty="0" smtClean="0"/>
              <a:t>Characteristics of the origins</a:t>
            </a:r>
          </a:p>
          <a:p>
            <a:pPr lvl="2"/>
            <a:r>
              <a:rPr lang="en-US" dirty="0" smtClean="0"/>
              <a:t>Characteristics of the destination</a:t>
            </a:r>
          </a:p>
          <a:p>
            <a:pPr lvl="2"/>
            <a:r>
              <a:rPr lang="en-US" dirty="0" smtClean="0"/>
              <a:t>Nature of intervening obstacles (i.e. cost, borders, etc.)</a:t>
            </a:r>
          </a:p>
          <a:p>
            <a:pPr lvl="2"/>
            <a:r>
              <a:rPr lang="en-US" dirty="0" smtClean="0"/>
              <a:t>Nature of the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4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Push/pulls vary widely but economic is probably the most important</a:t>
            </a:r>
          </a:p>
          <a:p>
            <a:endParaRPr lang="en-US" dirty="0"/>
          </a:p>
          <a:p>
            <a:r>
              <a:rPr lang="en-US" dirty="0" smtClean="0"/>
              <a:t>Potential migrants take into consideration a balance of the +’s and –’s of origin + destination along with difficulty of intervening obstacles in deciding whether or not to migrate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16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185</TotalTime>
  <Words>655</Words>
  <Application>Microsoft Office PowerPoint</Application>
  <PresentationFormat>On-screen Show (4:3)</PresentationFormat>
  <Paragraphs>84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Migration Models</vt:lpstr>
      <vt:lpstr>PowerPoint Presentation</vt:lpstr>
      <vt:lpstr>PowerPoint Presentation</vt:lpstr>
      <vt:lpstr>Zelinsky’s Model of Mobility Transition</vt:lpstr>
      <vt:lpstr>PowerPoint Presentation</vt:lpstr>
      <vt:lpstr>Zelinsky continued</vt:lpstr>
      <vt:lpstr>Ravenstein’s Laws of Migration (1870s-1880s)</vt:lpstr>
      <vt:lpstr>Lee’s Migration Model (Push-Pull Model) 1940s</vt:lpstr>
      <vt:lpstr>PowerPoint Presentation</vt:lpstr>
      <vt:lpstr>PowerPoint Presentation</vt:lpstr>
      <vt:lpstr>PowerPoint Presentation</vt:lpstr>
      <vt:lpstr>Constraints of Lee’s Behavioral Model</vt:lpstr>
      <vt:lpstr>Remember the Gravity Model!</vt:lpstr>
      <vt:lpstr>Remember the Distance-Decay Model</vt:lpstr>
      <vt:lpstr>PowerPoint Presentation</vt:lpstr>
      <vt:lpstr>PowerPoint Presentation</vt:lpstr>
    </vt:vector>
  </TitlesOfParts>
  <Company>Jurupa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Models</dc:title>
  <dc:creator>Shawna Dochnahl</dc:creator>
  <cp:lastModifiedBy>Shawna Dochnahl</cp:lastModifiedBy>
  <cp:revision>10</cp:revision>
  <dcterms:created xsi:type="dcterms:W3CDTF">2014-09-17T15:04:58Z</dcterms:created>
  <dcterms:modified xsi:type="dcterms:W3CDTF">2014-09-24T18:08:55Z</dcterms:modified>
</cp:coreProperties>
</file>