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76" r:id="rId5"/>
    <p:sldId id="274" r:id="rId6"/>
    <p:sldId id="259" r:id="rId7"/>
    <p:sldId id="260" r:id="rId8"/>
    <p:sldId id="261" r:id="rId9"/>
    <p:sldId id="262" r:id="rId10"/>
    <p:sldId id="264" r:id="rId11"/>
    <p:sldId id="275" r:id="rId12"/>
    <p:sldId id="277" r:id="rId13"/>
    <p:sldId id="265" r:id="rId14"/>
    <p:sldId id="263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08" y="120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02000" cy="508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316413" y="0"/>
            <a:ext cx="3302000" cy="508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DE34E-6210-4607-8ED0-3561E51331D3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650413"/>
            <a:ext cx="3302000" cy="508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316413" y="9650413"/>
            <a:ext cx="3302000" cy="508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350BA-B423-431D-AECC-A9A4F9924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17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29221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521543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441216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64217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031944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40354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968463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4185394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888461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53171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lIns="101599" tIns="50799" rIns="101599" bIns="5079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8848"/>
          </a:xfrm>
          <a:prstGeom prst="rect">
            <a:avLst/>
          </a:prstGeom>
        </p:spPr>
        <p:txBody>
          <a:bodyPr lIns="101599" tIns="50799" rIns="101599" bIns="5079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7062612"/>
            <a:ext cx="2370667" cy="405694"/>
          </a:xfrm>
          <a:prstGeom prst="rect">
            <a:avLst/>
          </a:prstGeom>
        </p:spPr>
        <p:txBody>
          <a:bodyPr lIns="101599" tIns="50799" rIns="101599" bIns="50799"/>
          <a:lstStyle/>
          <a:p>
            <a:fld id="{EFED511F-236E-4BF7-BF41-65F0D3D8ACDE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71334" y="7062612"/>
            <a:ext cx="3217333" cy="405694"/>
          </a:xfrm>
          <a:prstGeom prst="rect">
            <a:avLst/>
          </a:prstGeom>
        </p:spPr>
        <p:txBody>
          <a:bodyPr lIns="101599" tIns="50799" rIns="101599" bIns="5079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81333" y="7062612"/>
            <a:ext cx="2370667" cy="405694"/>
          </a:xfrm>
          <a:prstGeom prst="rect">
            <a:avLst/>
          </a:prstGeom>
        </p:spPr>
        <p:txBody>
          <a:bodyPr lIns="101599" tIns="50799" rIns="101599" bIns="50799"/>
          <a:lstStyle/>
          <a:p>
            <a:fld id="{5FCA0944-E999-46B8-9E18-2DF928167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7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cs.wiley.com/he-bcs/Books?action=resource&amp;bcsId=5267&amp;itemId=0470484799&amp;resourceId=1840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google.com/url?sa=i&amp;rct=j&amp;q=core%20periphery%20model&amp;source=images&amp;cd=&amp;cad=rja&amp;uact=8&amp;docid=fSm9CuypOnAX-M&amp;tbnid=dDnzNWZE-DcYfM:&amp;ved=0CAUQjRw&amp;url=http://musingsofanunemployedarchaeologist.blogspot.com/p/core-periphery-theory.html&amp;ei=NJPFU_L6KK2ajAKDi4HgDw&amp;bvm=bv.71126742,d.cGU&amp;psig=AFQjCNGbKrzBC8JxqldGY9SzXN2gW_X7qA&amp;ust=140554359631047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2218950" y="1067150"/>
            <a:ext cx="7491575" cy="2005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Regional Geography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2303625" y="3353150"/>
            <a:ext cx="6983575" cy="19212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r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 Human Geography</a:t>
            </a:r>
          </a:p>
          <a:p>
            <a:pPr marL="0" marR="0" indent="0" algn="r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r>
              <a:rPr lang="en-US" sz="311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Issue 1.2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864300" y="728475"/>
            <a:ext cx="8507575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 they differ?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626300" y="2252475"/>
            <a:ext cx="8507575" cy="454587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Rooted in pop or folk culture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Lack organization necessary for functional regions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Unlike formal regions they frequently do not display cultural homogeneity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\\fileserver\staff$\shawna_dochnahl\My Documents\AP HuG\1. Geography Basics\fast_food_map_by_st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28" y="0"/>
            <a:ext cx="9103943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267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http://www.popvssoda.com/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81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-44257"/>
            <a:ext cx="8932333" cy="690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9000" y="67056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Mapping American Southwest: </a:t>
            </a:r>
            <a:r>
              <a:rPr lang="en-US" sz="1800" u="sng" dirty="0">
                <a:hlinkClick r:id="rId3"/>
              </a:rPr>
              <a:t>http://</a:t>
            </a:r>
            <a:r>
              <a:rPr lang="en-US" sz="1800" u="sng" dirty="0" smtClean="0">
                <a:hlinkClick r:id="rId3"/>
              </a:rPr>
              <a:t>bcs.wiley.com/he-bcs/Books?action=resource&amp;bcsId=5267&amp;itemId=0470484799&amp;resourceId=18408</a:t>
            </a:r>
            <a:r>
              <a:rPr lang="en-US" sz="1800" u="sng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90898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p_of_usa_regions_by_us_census_burea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08" y="592667"/>
            <a:ext cx="10125792" cy="6265333"/>
          </a:xfrm>
        </p:spPr>
      </p:pic>
    </p:spTree>
    <p:extLst>
      <p:ext uri="{BB962C8B-B14F-4D97-AF65-F5344CB8AC3E}">
        <p14:creationId xmlns:p14="http://schemas.microsoft.com/office/powerpoint/2010/main" val="3317872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egions_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4000" y="254000"/>
            <a:ext cx="9652000" cy="7080942"/>
          </a:xfrm>
        </p:spPr>
      </p:pic>
    </p:spTree>
    <p:extLst>
      <p:ext uri="{BB962C8B-B14F-4D97-AF65-F5344CB8AC3E}">
        <p14:creationId xmlns:p14="http://schemas.microsoft.com/office/powerpoint/2010/main" val="41688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egi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8667" y="423334"/>
            <a:ext cx="9654322" cy="6613623"/>
          </a:xfrm>
        </p:spPr>
      </p:pic>
    </p:spTree>
    <p:extLst>
      <p:ext uri="{BB962C8B-B14F-4D97-AF65-F5344CB8AC3E}">
        <p14:creationId xmlns:p14="http://schemas.microsoft.com/office/powerpoint/2010/main" val="3490435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tt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068" y="592667"/>
            <a:ext cx="9816599" cy="6324424"/>
          </a:xfrm>
        </p:spPr>
      </p:pic>
    </p:spTree>
    <p:extLst>
      <p:ext uri="{BB962C8B-B14F-4D97-AF65-F5344CB8AC3E}">
        <p14:creationId xmlns:p14="http://schemas.microsoft.com/office/powerpoint/2010/main" val="3990167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 Belt</a:t>
            </a:r>
            <a:endParaRPr lang="en-US" dirty="0"/>
          </a:p>
        </p:txBody>
      </p:sp>
      <p:pic>
        <p:nvPicPr>
          <p:cNvPr id="4" name="Content Placeholder 3" descr="corn-belt-ma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5073" y="1354666"/>
            <a:ext cx="9151594" cy="5981221"/>
          </a:xfrm>
        </p:spPr>
      </p:pic>
    </p:spTree>
    <p:extLst>
      <p:ext uri="{BB962C8B-B14F-4D97-AF65-F5344CB8AC3E}">
        <p14:creationId xmlns:p14="http://schemas.microsoft.com/office/powerpoint/2010/main" val="3209466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372300" y="389800"/>
            <a:ext cx="8507575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Regions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270000" y="1600200"/>
            <a:ext cx="8507575" cy="454587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/>
              <a:buChar char="●"/>
            </a:pP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Basic unit of study in geography</a:t>
            </a:r>
          </a:p>
          <a:p>
            <a:pPr marL="762000" marR="0" lvl="1" indent="-220133" algn="l">
              <a:lnSpc>
                <a:spcPct val="108035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Courier New"/>
              <a:buChar char="o"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Dependent on scale</a:t>
            </a:r>
          </a:p>
          <a:p>
            <a:pPr marL="762000" marR="0" lvl="1" indent="-220133" algn="l">
              <a:lnSpc>
                <a:spcPct val="108035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Courier New"/>
              <a:buChar char="o"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set regions</a:t>
            </a:r>
          </a:p>
          <a:p>
            <a:pPr marL="381000" marR="0" lvl="0" indent="-248355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/>
              <a:buChar char="●"/>
            </a:pP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area that </a:t>
            </a:r>
            <a:r>
              <a:rPr lang="en-US" sz="311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defined by one or more distinctive characteristics (government, language, landforms, situation, etc.) </a:t>
            </a:r>
          </a:p>
          <a:p>
            <a:pPr marL="381000" marR="0" lvl="0" indent="-248355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/>
              <a:buChar char="●"/>
            </a:pPr>
            <a:r>
              <a:rPr lang="en-US" sz="311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 </a:t>
            </a: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constructs that can be mapped and analyzed</a:t>
            </a:r>
          </a:p>
          <a:p>
            <a:pPr marL="381000" marR="0" lvl="0" indent="-248355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/>
              <a:buChar char="●"/>
            </a:pP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Maps are an essential tool for describing or revealing regions</a:t>
            </a:r>
          </a:p>
          <a:p>
            <a:pPr marL="762000" marR="0" lvl="1" indent="-50800" algn="l">
              <a:lnSpc>
                <a:spcPct val="108035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lt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4000" y="592667"/>
            <a:ext cx="9769942" cy="5905684"/>
          </a:xfrm>
        </p:spPr>
      </p:pic>
    </p:spTree>
    <p:extLst>
      <p:ext uri="{BB962C8B-B14F-4D97-AF65-F5344CB8AC3E}">
        <p14:creationId xmlns:p14="http://schemas.microsoft.com/office/powerpoint/2010/main" val="3151634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Bible Belt</a:t>
            </a:r>
            <a:endParaRPr lang="en-US" dirty="0"/>
          </a:p>
        </p:txBody>
      </p:sp>
      <p:pic>
        <p:nvPicPr>
          <p:cNvPr id="4" name="Content Placeholder 3" descr="biblebel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000" y="1327018"/>
            <a:ext cx="9144000" cy="5930812"/>
          </a:xfrm>
        </p:spPr>
      </p:pic>
    </p:spTree>
    <p:extLst>
      <p:ext uri="{BB962C8B-B14F-4D97-AF65-F5344CB8AC3E}">
        <p14:creationId xmlns:p14="http://schemas.microsoft.com/office/powerpoint/2010/main" val="800734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Rust Belt</a:t>
            </a:r>
            <a:endParaRPr lang="en-US" dirty="0"/>
          </a:p>
        </p:txBody>
      </p:sp>
      <p:pic>
        <p:nvPicPr>
          <p:cNvPr id="4" name="Content Placeholder 3" descr="rust-belt-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000" y="1304296"/>
            <a:ext cx="9228667" cy="6031592"/>
          </a:xfrm>
        </p:spPr>
      </p:pic>
    </p:spTree>
    <p:extLst>
      <p:ext uri="{BB962C8B-B14F-4D97-AF65-F5344CB8AC3E}">
        <p14:creationId xmlns:p14="http://schemas.microsoft.com/office/powerpoint/2010/main" val="2020277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56300" y="982475"/>
            <a:ext cx="5205575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Core-Periphery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10300" y="3522475"/>
            <a:ext cx="8676899" cy="412254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555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core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a region is where vast amounts of people share the same trait</a:t>
            </a:r>
          </a:p>
          <a:p>
            <a:pPr marL="0" marR="0" indent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Once you move away from the core you get the </a:t>
            </a:r>
            <a:r>
              <a:rPr lang="en-US" sz="3555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periphery</a:t>
            </a: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Courier New"/>
              <a:buChar char="o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Influenced by other cores</a:t>
            </a:r>
          </a:p>
        </p:txBody>
      </p:sp>
      <p:pic>
        <p:nvPicPr>
          <p:cNvPr id="1026" name="Picture 2" descr="http://t3.gstatic.com/images?q=tbn:ANd9GcR_BOtp2Dh29sWESncbtGcl3V48JmeLW1JApbf_d6QYzGuvtD675Q:2.bp.blogspot.com/-dFzWF_s_1jA/T80CuS-RbdI/AAAAAAAAABo/_TyssUotFe4/s1600/CorePeriphery1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152400"/>
            <a:ext cx="52673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12" y="76200"/>
            <a:ext cx="10187112" cy="7075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4084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aphug.wikispaces.com/file/view/wst.png/72463189/w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516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4121022"/>
            <a:ext cx="3634597" cy="346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72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79625" y="897800"/>
            <a:ext cx="8676899" cy="58158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Culture trait- learned activities</a:t>
            </a: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Courier New"/>
              <a:buChar char="o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two traits have the same distribution</a:t>
            </a: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Courier New"/>
              <a:buChar char="o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Religion and language very difficult to create a uniform region</a:t>
            </a: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Courier New"/>
              <a:buChar char="o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Territorial extents of a culture region depend on traits being used esp. in peripheral regions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Culture- how you do an activity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94950" y="305150"/>
            <a:ext cx="8507575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Major Types of Regions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203200" y="1575150"/>
            <a:ext cx="9507350" cy="57312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3555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Formal </a:t>
            </a:r>
            <a:r>
              <a:rPr lang="en-US" sz="3555" u="sng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 Uniform region</a:t>
            </a:r>
            <a:endParaRPr lang="en-US" sz="3555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248355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Courier New"/>
              <a:buChar char="o"/>
            </a:pP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or more traits in common (religion, </a:t>
            </a:r>
            <a:r>
              <a:rPr lang="en-US" sz="311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lang</a:t>
            </a: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econ practice, leisure activity, food)</a:t>
            </a:r>
          </a:p>
          <a:p>
            <a:pPr marL="762000" marR="0" lvl="1" indent="-248355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Courier New"/>
              <a:buChar char="o"/>
            </a:pP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Must have boundaries</a:t>
            </a:r>
          </a:p>
          <a:p>
            <a:pPr marL="1143000" marR="0" lvl="2" indent="-220133" algn="l">
              <a:lnSpc>
                <a:spcPct val="108035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Wingdings"/>
              <a:buChar char="§"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Rarely sharp because of overlap</a:t>
            </a:r>
          </a:p>
          <a:p>
            <a:pPr marL="1143000" marR="0" lvl="2" indent="-220133" algn="l">
              <a:lnSpc>
                <a:spcPct val="108035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Wingdings"/>
              <a:buChar char="§"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Reveal a core where ALL defining traits are present</a:t>
            </a:r>
          </a:p>
          <a:p>
            <a:pPr marL="1143000" marR="0" lvl="2" indent="-220133" algn="l">
              <a:lnSpc>
                <a:spcPct val="108035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Wingdings"/>
              <a:buChar char="§"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Farther from core regional characteristics weaken then disappear</a:t>
            </a:r>
          </a:p>
          <a:p>
            <a:pPr marL="1143000" marR="0" lvl="2" indent="-220133" algn="l">
              <a:lnSpc>
                <a:spcPct val="108035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Wingdings"/>
              <a:buChar char="§"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Formal regions display core-periphery pattern</a:t>
            </a:r>
          </a:p>
          <a:p>
            <a:pPr marL="762000" marR="0" lvl="1" indent="-248355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Courier New"/>
              <a:buChar char="o"/>
            </a:pPr>
            <a:r>
              <a:rPr lang="en-US" sz="311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 include countries, counties, etc.</a:t>
            </a:r>
          </a:p>
          <a:p>
            <a:pPr marL="762000" marR="0" lvl="1" indent="-248355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Courier New"/>
              <a:buChar char="o"/>
            </a:pPr>
            <a:r>
              <a:rPr lang="en-US" sz="311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point…the human world is chaotic</a:t>
            </a:r>
          </a:p>
          <a:p>
            <a:pPr marL="762000" marR="0" lvl="1" indent="-50800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11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279400" y="389800"/>
            <a:ext cx="9600474" cy="72552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3555" u="sng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Functional or Nodal region</a:t>
            </a:r>
            <a:endParaRPr lang="en-US" sz="3555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Courier New"/>
              <a:buChar char="o"/>
            </a:pPr>
            <a:r>
              <a:rPr lang="en-US" sz="2800" dirty="0">
                <a:solidFill>
                  <a:srgbClr val="000000"/>
                </a:solidFill>
                <a:sym typeface="Arial"/>
              </a:rPr>
              <a:t>An area organized </a:t>
            </a:r>
            <a:r>
              <a:rPr lang="en-US" sz="2800" dirty="0" smtClean="0">
                <a:solidFill>
                  <a:srgbClr val="000000"/>
                </a:solidFill>
                <a:sym typeface="Arial"/>
              </a:rPr>
              <a:t>around a node or focal point </a:t>
            </a:r>
            <a:r>
              <a:rPr lang="en-US" sz="2800" dirty="0" smtClean="0"/>
              <a:t>(fulfill a function </a:t>
            </a:r>
            <a:r>
              <a:rPr lang="en-US" sz="2800" dirty="0" smtClean="0">
                <a:solidFill>
                  <a:srgbClr val="000000"/>
                </a:solidFill>
                <a:sym typeface="Arial"/>
              </a:rPr>
              <a:t>politically, socially, economically, etc.) </a:t>
            </a:r>
          </a:p>
          <a:p>
            <a:pPr marL="762000" lvl="3" indent="-248355">
              <a:lnSpc>
                <a:spcPct val="120089"/>
              </a:lnSpc>
              <a:spcBef>
                <a:spcPts val="563"/>
              </a:spcBef>
              <a:buClr>
                <a:srgbClr val="000000"/>
              </a:buClr>
              <a:buSzPct val="100358"/>
              <a:buFont typeface="Courier New"/>
              <a:buChar char="o"/>
            </a:pPr>
            <a:r>
              <a:rPr lang="en-US" sz="2800" dirty="0" smtClean="0">
                <a:solidFill>
                  <a:srgbClr val="000000"/>
                </a:solidFill>
                <a:sym typeface="Arial"/>
              </a:rPr>
              <a:t>Ex: school district, church diocese, trade area</a:t>
            </a: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Courier New"/>
              <a:buChar char="o"/>
            </a:pPr>
            <a:r>
              <a:rPr lang="en-US" sz="2800" dirty="0" smtClean="0">
                <a:solidFill>
                  <a:srgbClr val="000000"/>
                </a:solidFill>
                <a:sym typeface="Arial"/>
              </a:rPr>
              <a:t>Have </a:t>
            </a:r>
            <a:r>
              <a:rPr lang="en-US" sz="2800" u="sng" dirty="0">
                <a:solidFill>
                  <a:srgbClr val="000000"/>
                </a:solidFill>
                <a:sym typeface="Arial"/>
              </a:rPr>
              <a:t>nodes</a:t>
            </a:r>
            <a:r>
              <a:rPr lang="en-US" sz="2800" dirty="0">
                <a:solidFill>
                  <a:srgbClr val="000000"/>
                </a:solidFill>
                <a:sym typeface="Arial"/>
              </a:rPr>
              <a:t> or central points from which functions are coordinated and directed</a:t>
            </a: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Courier New"/>
              <a:buChar char="o"/>
            </a:pPr>
            <a:r>
              <a:rPr lang="en-US" sz="2800" dirty="0">
                <a:solidFill>
                  <a:srgbClr val="000000"/>
                </a:solidFill>
                <a:sym typeface="Arial"/>
              </a:rPr>
              <a:t>Many have clearly defined borders</a:t>
            </a:r>
          </a:p>
          <a:p>
            <a:pPr marL="1143000" marR="0" lvl="2" indent="-220133" algn="l">
              <a:lnSpc>
                <a:spcPct val="120089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Wingdings"/>
              <a:buChar char="§"/>
            </a:pPr>
            <a:r>
              <a:rPr lang="en-US" sz="2800" dirty="0">
                <a:solidFill>
                  <a:srgbClr val="000000"/>
                </a:solidFill>
                <a:sym typeface="Arial"/>
              </a:rPr>
              <a:t>Ex: States in the United States/Canadian Provinces</a:t>
            </a: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Courier New"/>
              <a:buChar char="o"/>
            </a:pPr>
            <a:r>
              <a:rPr lang="en-US" sz="2800" dirty="0">
                <a:solidFill>
                  <a:srgbClr val="000000"/>
                </a:solidFill>
                <a:sym typeface="Arial"/>
              </a:rPr>
              <a:t>Not all have clearly defined borders</a:t>
            </a:r>
          </a:p>
          <a:p>
            <a:pPr marL="1143000" marR="0" lvl="2" indent="-220133" algn="l">
              <a:lnSpc>
                <a:spcPct val="120089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Wingdings"/>
              <a:buChar char="§"/>
            </a:pPr>
            <a:r>
              <a:rPr lang="en-US" sz="2800" dirty="0">
                <a:solidFill>
                  <a:srgbClr val="000000"/>
                </a:solidFill>
                <a:sym typeface="Arial"/>
              </a:rPr>
              <a:t>Ex: newspapers, sales area, fans of CU &amp; </a:t>
            </a:r>
            <a:r>
              <a:rPr lang="en-US" sz="2800" dirty="0" smtClean="0">
                <a:solidFill>
                  <a:srgbClr val="000000"/>
                </a:solidFill>
                <a:sym typeface="Arial"/>
              </a:rPr>
              <a:t>CSU</a:t>
            </a:r>
            <a:endParaRPr sz="2800" dirty="0">
              <a:solidFill>
                <a:srgbClr val="000000"/>
              </a:solidFill>
              <a:sym typeface="Arial"/>
            </a:endParaRP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Courier New"/>
              <a:buChar char="o"/>
            </a:pPr>
            <a:r>
              <a:rPr lang="en-US" sz="2800" dirty="0">
                <a:solidFill>
                  <a:srgbClr val="000000"/>
                </a:solidFill>
                <a:sym typeface="Arial"/>
              </a:rPr>
              <a:t>Generally do not coincide spatially with formal regions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40950" y="0"/>
            <a:ext cx="9515850" cy="717055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2400" u="sng" dirty="0" smtClean="0">
                <a:solidFill>
                  <a:srgbClr val="000000"/>
                </a:solidFill>
                <a:sym typeface="Arial"/>
              </a:rPr>
              <a:t>Vernacular or Perceptual region</a:t>
            </a:r>
            <a:endParaRPr lang="en-US" sz="2400" u="sng" dirty="0">
              <a:solidFill>
                <a:srgbClr val="000000"/>
              </a:solidFill>
              <a:sym typeface="Arial"/>
            </a:endParaRP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Courier New"/>
              <a:buChar char="o"/>
            </a:pPr>
            <a:r>
              <a:rPr lang="en-US" sz="2400" dirty="0">
                <a:solidFill>
                  <a:srgbClr val="000000"/>
                </a:solidFill>
                <a:sym typeface="Arial"/>
              </a:rPr>
              <a:t>Based on peoples’ perceptions</a:t>
            </a: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Courier New"/>
              <a:buChar char="o"/>
            </a:pPr>
            <a:r>
              <a:rPr lang="en-US" sz="2400" dirty="0">
                <a:solidFill>
                  <a:srgbClr val="000000"/>
                </a:solidFill>
                <a:sym typeface="Arial"/>
              </a:rPr>
              <a:t>A region perceived to exist by its inhabitants, has widespread acceptance and uses a regional name</a:t>
            </a: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Courier New"/>
              <a:buChar char="o"/>
            </a:pPr>
            <a:r>
              <a:rPr lang="en-US" sz="2400" dirty="0">
                <a:solidFill>
                  <a:srgbClr val="000000"/>
                </a:solidFill>
                <a:sym typeface="Arial"/>
              </a:rPr>
              <a:t>Generally lack sharp borders</a:t>
            </a: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Courier New"/>
              <a:buChar char="o"/>
            </a:pPr>
            <a:r>
              <a:rPr lang="en-US" sz="2400" dirty="0">
                <a:solidFill>
                  <a:srgbClr val="000000"/>
                </a:solidFill>
                <a:sym typeface="Arial"/>
              </a:rPr>
              <a:t>Can be based on:</a:t>
            </a:r>
          </a:p>
          <a:p>
            <a:pPr marL="1143000" marR="0" lvl="2" indent="-220133" algn="l">
              <a:lnSpc>
                <a:spcPct val="120089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Wingdings"/>
              <a:buChar char="§"/>
            </a:pPr>
            <a:r>
              <a:rPr lang="en-US" sz="2400" dirty="0">
                <a:solidFill>
                  <a:srgbClr val="000000"/>
                </a:solidFill>
                <a:sym typeface="Arial"/>
              </a:rPr>
              <a:t>Physical environment</a:t>
            </a:r>
          </a:p>
          <a:p>
            <a:pPr marL="1143000" marR="0" lvl="2" indent="-220133" algn="l">
              <a:lnSpc>
                <a:spcPct val="120089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Wingdings"/>
              <a:buChar char="§"/>
            </a:pPr>
            <a:r>
              <a:rPr lang="en-US" sz="2400" dirty="0">
                <a:solidFill>
                  <a:srgbClr val="000000"/>
                </a:solidFill>
                <a:sym typeface="Arial"/>
              </a:rPr>
              <a:t>Economic, political, historical aspects</a:t>
            </a:r>
          </a:p>
          <a:p>
            <a:pPr marL="1143000" marR="0" lvl="2" indent="-220133" algn="l">
              <a:lnSpc>
                <a:spcPct val="120089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Wingdings"/>
              <a:buChar char="§"/>
            </a:pPr>
            <a:r>
              <a:rPr lang="en-US" sz="2400" dirty="0">
                <a:solidFill>
                  <a:srgbClr val="000000"/>
                </a:solidFill>
                <a:sym typeface="Arial"/>
              </a:rPr>
              <a:t>Often created by publicity campaigns</a:t>
            </a: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Courier New"/>
              <a:buChar char="o"/>
            </a:pPr>
            <a:r>
              <a:rPr lang="en-US" sz="2400" dirty="0">
                <a:solidFill>
                  <a:srgbClr val="000000"/>
                </a:solidFill>
                <a:sym typeface="Arial"/>
              </a:rPr>
              <a:t>Grows out of peoples’ sense of belonging and regional </a:t>
            </a:r>
            <a:r>
              <a:rPr lang="en-US" sz="2400" dirty="0" smtClean="0">
                <a:solidFill>
                  <a:srgbClr val="000000"/>
                </a:solidFill>
                <a:sym typeface="Arial"/>
              </a:rPr>
              <a:t>self-consciousness</a:t>
            </a: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Courier New"/>
              <a:buChar char="o"/>
            </a:pPr>
            <a:r>
              <a:rPr lang="en-US" sz="2400" dirty="0" smtClean="0"/>
              <a:t>Examples: Middle East, the South, etc.</a:t>
            </a:r>
            <a:endParaRPr lang="en-US" sz="2400" dirty="0">
              <a:solidFill>
                <a:srgbClr val="000000"/>
              </a:solidFill>
              <a:sym typeface="Arial"/>
            </a:endParaRPr>
          </a:p>
          <a:p>
            <a:pPr marL="762000" marR="0" lvl="1" indent="-5080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u="sng" dirty="0">
              <a:solidFill>
                <a:srgbClr val="000000"/>
              </a:solidFill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405</Words>
  <Application>Microsoft Office PowerPoint</Application>
  <PresentationFormat>Custom</PresentationFormat>
  <Paragraphs>58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Courier New</vt:lpstr>
      <vt:lpstr>Wingdings</vt:lpstr>
      <vt:lpstr>Custom Theme</vt:lpstr>
      <vt:lpstr>Regional Geography</vt:lpstr>
      <vt:lpstr>Regions</vt:lpstr>
      <vt:lpstr>Core-Periphery</vt:lpstr>
      <vt:lpstr>PowerPoint Presentation</vt:lpstr>
      <vt:lpstr>PowerPoint Presentation</vt:lpstr>
      <vt:lpstr>PowerPoint Presentation</vt:lpstr>
      <vt:lpstr>Major Types of Regions</vt:lpstr>
      <vt:lpstr>PowerPoint Presentation</vt:lpstr>
      <vt:lpstr>PowerPoint Presentation</vt:lpstr>
      <vt:lpstr>How do they differ?</vt:lpstr>
      <vt:lpstr>PowerPoint Presentation</vt:lpstr>
      <vt:lpstr>http://www.popvssoda.com/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Corn Belt</vt:lpstr>
      <vt:lpstr>PowerPoint Presentation</vt:lpstr>
      <vt:lpstr>Bible Belt</vt:lpstr>
      <vt:lpstr>Rust Belt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Geography</dc:title>
  <dc:creator>Shawna</dc:creator>
  <cp:lastModifiedBy>Shawna Dochnahl</cp:lastModifiedBy>
  <cp:revision>10</cp:revision>
  <cp:lastPrinted>2014-08-11T21:09:37Z</cp:lastPrinted>
  <dcterms:modified xsi:type="dcterms:W3CDTF">2015-06-30T18:56:45Z</dcterms:modified>
</cp:coreProperties>
</file>